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3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Ex4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10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1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2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Ex5.xml" ContentType="application/vnd.ms-office.chartex+xml"/>
  <Override PartName="/ppt/charts/style17.xml" ContentType="application/vnd.ms-office.chartstyle+xml"/>
  <Override PartName="/ppt/charts/colors17.xml" ContentType="application/vnd.ms-office.chartcolorstyle+xml"/>
  <Override PartName="/ppt/charts/chart1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4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5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16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17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18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19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0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89" r:id="rId3"/>
    <p:sldId id="257" r:id="rId4"/>
    <p:sldId id="258" r:id="rId5"/>
    <p:sldId id="275" r:id="rId6"/>
    <p:sldId id="259" r:id="rId7"/>
    <p:sldId id="284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74" r:id="rId16"/>
    <p:sldId id="260" r:id="rId17"/>
    <p:sldId id="273" r:id="rId18"/>
    <p:sldId id="271" r:id="rId19"/>
    <p:sldId id="272" r:id="rId20"/>
    <p:sldId id="261" r:id="rId21"/>
    <p:sldId id="262" r:id="rId22"/>
    <p:sldId id="263" r:id="rId23"/>
    <p:sldId id="264" r:id="rId24"/>
    <p:sldId id="265" r:id="rId25"/>
    <p:sldId id="285" r:id="rId26"/>
    <p:sldId id="266" r:id="rId27"/>
    <p:sldId id="286" r:id="rId28"/>
    <p:sldId id="267" r:id="rId29"/>
    <p:sldId id="287" r:id="rId30"/>
    <p:sldId id="268" r:id="rId31"/>
    <p:sldId id="26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3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all%20city%20ipl%20match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170945669731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1709456986450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Man%20of%20the%20matche.csv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bowler%20tooke%20wicket.csv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top%2020%20bowler%20economy%20and%20avareg.csv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all%20rounder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ata-all%20rounder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Good%20average%20of%20all%20ipl%20played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higest%20strick%20ret.csv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top%20caughter.csv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winner%20by%20run%20or%20wicket.csv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dismissal%20kind%20of%20N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concadmeximum%20extra%20run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each%20vanue%20macthes%20run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edan%20gardan%20matches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tos%20winning%20percenteg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Data%20scientist\SQL%20Project\IPL_matches%20combine%20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epe\Desktop\all%20Data\SQL%20DATA%20SETS\total%20boundries%20and%20wicket%20by%20the%20years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deepe\Desktop\all%20Data\SQL%20DATA%20SETS\total%20teams%20boundries.csv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deepe\Desktop\all%20Data\SQL%20DATA%20SETS\total%20dot%20ball%20by%20each%20team.csv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C:\Users\deepe\Desktop\all%20Data\SQL%20DATA%20SETS\trunament%20analisis%20to%20deliveries.csv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C:\Users\deepe\Desktop\all%20Data\SQL%20DATA%20SETS\Total%20of%20match%20winn%20by%20team.csv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oleObject" Target="file:///C:\Users\deepe\Desktop\all%20Data\SQL%20DATA%20SETS\Ball%20take%20in%20heat%20century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'all city ipl matched'!$B$1</c:f>
              <c:strCache>
                <c:ptCount val="1"/>
                <c:pt idx="0">
                  <c:v>num_cities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  <a:sp3d contourW="9525">
              <a:contourClr>
                <a:schemeClr val="accent1">
                  <a:shade val="95000"/>
                </a:schemeClr>
              </a:contourClr>
            </a:sp3d>
          </c:spPr>
          <c:invertIfNegative val="0"/>
          <c:cat>
            <c:strRef>
              <c:f>'all city ipl matched'!$A$2:$A$34</c:f>
              <c:strCache>
                <c:ptCount val="33"/>
                <c:pt idx="0">
                  <c:v>Mumbai</c:v>
                </c:pt>
                <c:pt idx="1">
                  <c:v>Kolkata</c:v>
                </c:pt>
                <c:pt idx="2">
                  <c:v>Delhi</c:v>
                </c:pt>
                <c:pt idx="3">
                  <c:v>Bangalore</c:v>
                </c:pt>
                <c:pt idx="4">
                  <c:v>Hyderabad</c:v>
                </c:pt>
                <c:pt idx="5">
                  <c:v>Chennai</c:v>
                </c:pt>
                <c:pt idx="6">
                  <c:v>Chandigarh</c:v>
                </c:pt>
                <c:pt idx="7">
                  <c:v>Jaipur</c:v>
                </c:pt>
                <c:pt idx="8">
                  <c:v>Pune</c:v>
                </c:pt>
                <c:pt idx="9">
                  <c:v>Abu Dhabi</c:v>
                </c:pt>
                <c:pt idx="10">
                  <c:v>Dubai</c:v>
                </c:pt>
                <c:pt idx="11">
                  <c:v>Bengaluru</c:v>
                </c:pt>
                <c:pt idx="12">
                  <c:v>Durban</c:v>
                </c:pt>
                <c:pt idx="13">
                  <c:v>NA</c:v>
                </c:pt>
                <c:pt idx="14">
                  <c:v>Visakhapatnam</c:v>
                </c:pt>
                <c:pt idx="15">
                  <c:v>Centurion</c:v>
                </c:pt>
                <c:pt idx="16">
                  <c:v>Sharjah</c:v>
                </c:pt>
                <c:pt idx="17">
                  <c:v>Ahmedabad</c:v>
                </c:pt>
                <c:pt idx="18">
                  <c:v>Rajkot</c:v>
                </c:pt>
                <c:pt idx="19">
                  <c:v>Indore</c:v>
                </c:pt>
                <c:pt idx="20">
                  <c:v>Dharamsala</c:v>
                </c:pt>
                <c:pt idx="21">
                  <c:v>Johannesburg</c:v>
                </c:pt>
                <c:pt idx="22">
                  <c:v>Cape Town</c:v>
                </c:pt>
                <c:pt idx="23">
                  <c:v>Port Elizabeth</c:v>
                </c:pt>
                <c:pt idx="24">
                  <c:v>Cuttack</c:v>
                </c:pt>
                <c:pt idx="25">
                  <c:v>Ranchi</c:v>
                </c:pt>
                <c:pt idx="26">
                  <c:v>Raipur</c:v>
                </c:pt>
                <c:pt idx="27">
                  <c:v>Kochi</c:v>
                </c:pt>
                <c:pt idx="28">
                  <c:v>Kanpur</c:v>
                </c:pt>
                <c:pt idx="29">
                  <c:v>Kimberley</c:v>
                </c:pt>
                <c:pt idx="30">
                  <c:v>East London</c:v>
                </c:pt>
                <c:pt idx="31">
                  <c:v>Nagpur</c:v>
                </c:pt>
                <c:pt idx="32">
                  <c:v>Bloemfontein</c:v>
                </c:pt>
              </c:strCache>
            </c:strRef>
          </c:cat>
          <c:val>
            <c:numRef>
              <c:f>'all city ipl matched'!$B$2:$B$34</c:f>
              <c:numCache>
                <c:formatCode>General</c:formatCode>
                <c:ptCount val="33"/>
                <c:pt idx="0">
                  <c:v>101</c:v>
                </c:pt>
                <c:pt idx="1">
                  <c:v>77</c:v>
                </c:pt>
                <c:pt idx="2">
                  <c:v>74</c:v>
                </c:pt>
                <c:pt idx="3">
                  <c:v>65</c:v>
                </c:pt>
                <c:pt idx="4">
                  <c:v>64</c:v>
                </c:pt>
                <c:pt idx="5">
                  <c:v>57</c:v>
                </c:pt>
                <c:pt idx="6">
                  <c:v>56</c:v>
                </c:pt>
                <c:pt idx="7">
                  <c:v>47</c:v>
                </c:pt>
                <c:pt idx="8">
                  <c:v>38</c:v>
                </c:pt>
                <c:pt idx="9">
                  <c:v>29</c:v>
                </c:pt>
                <c:pt idx="10">
                  <c:v>26</c:v>
                </c:pt>
                <c:pt idx="11">
                  <c:v>15</c:v>
                </c:pt>
                <c:pt idx="12">
                  <c:v>15</c:v>
                </c:pt>
                <c:pt idx="13">
                  <c:v>13</c:v>
                </c:pt>
                <c:pt idx="14">
                  <c:v>13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  <c:pt idx="18">
                  <c:v>10</c:v>
                </c:pt>
                <c:pt idx="19">
                  <c:v>9</c:v>
                </c:pt>
                <c:pt idx="20">
                  <c:v>9</c:v>
                </c:pt>
                <c:pt idx="21">
                  <c:v>8</c:v>
                </c:pt>
                <c:pt idx="22">
                  <c:v>7</c:v>
                </c:pt>
                <c:pt idx="23">
                  <c:v>7</c:v>
                </c:pt>
                <c:pt idx="24">
                  <c:v>7</c:v>
                </c:pt>
                <c:pt idx="25">
                  <c:v>7</c:v>
                </c:pt>
                <c:pt idx="26">
                  <c:v>6</c:v>
                </c:pt>
                <c:pt idx="27">
                  <c:v>5</c:v>
                </c:pt>
                <c:pt idx="28">
                  <c:v>4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01-4C4C-8DC2-5D52AEEB4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64757231"/>
        <c:axId val="1038173647"/>
        <c:axId val="0"/>
      </c:bar3DChart>
      <c:catAx>
        <c:axId val="1164757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173647"/>
        <c:crosses val="autoZero"/>
        <c:auto val="1"/>
        <c:lblAlgn val="ctr"/>
        <c:lblOffset val="100"/>
        <c:noMultiLvlLbl val="0"/>
      </c:catAx>
      <c:valAx>
        <c:axId val="1038173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75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Highest</a:t>
            </a:r>
            <a:r>
              <a:rPr lang="en-US" baseline="0" dirty="0"/>
              <a:t> sixes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'data-1709456697312'!$B$1</c:f>
              <c:strCache>
                <c:ptCount val="1"/>
                <c:pt idx="0">
                  <c:v>total_sixes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'data-1709456697312'!$A$2:$A$6</c:f>
              <c:strCache>
                <c:ptCount val="5"/>
                <c:pt idx="0">
                  <c:v>CH Gayle</c:v>
                </c:pt>
                <c:pt idx="1">
                  <c:v>AB de Villiers</c:v>
                </c:pt>
                <c:pt idx="2">
                  <c:v>MS Dhoni</c:v>
                </c:pt>
                <c:pt idx="3">
                  <c:v>RG Sharma</c:v>
                </c:pt>
                <c:pt idx="4">
                  <c:v>V Kohli</c:v>
                </c:pt>
              </c:strCache>
            </c:strRef>
          </c:cat>
          <c:val>
            <c:numRef>
              <c:f>'data-1709456697312'!$B$2:$B$6</c:f>
              <c:numCache>
                <c:formatCode>General</c:formatCode>
                <c:ptCount val="5"/>
                <c:pt idx="0">
                  <c:v>349</c:v>
                </c:pt>
                <c:pt idx="1">
                  <c:v>235</c:v>
                </c:pt>
                <c:pt idx="2">
                  <c:v>216</c:v>
                </c:pt>
                <c:pt idx="3">
                  <c:v>214</c:v>
                </c:pt>
                <c:pt idx="4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79-45BB-81B1-25125211F9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58972319"/>
        <c:axId val="719706399"/>
      </c:barChart>
      <c:catAx>
        <c:axId val="11589723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706399"/>
        <c:crosses val="autoZero"/>
        <c:auto val="1"/>
        <c:lblAlgn val="ctr"/>
        <c:lblOffset val="100"/>
        <c:noMultiLvlLbl val="0"/>
      </c:catAx>
      <c:valAx>
        <c:axId val="7197063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58972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Highest</a:t>
            </a:r>
            <a:r>
              <a:rPr lang="en-US" baseline="0" dirty="0"/>
              <a:t> four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'data-1709456986450'!$B$1</c:f>
              <c:strCache>
                <c:ptCount val="1"/>
                <c:pt idx="0">
                  <c:v>total_four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'data-1709456986450'!$A$2:$A$35</c:f>
              <c:strCache>
                <c:ptCount val="34"/>
                <c:pt idx="0">
                  <c:v>S Dhawan</c:v>
                </c:pt>
                <c:pt idx="1">
                  <c:v>DA Warner</c:v>
                </c:pt>
                <c:pt idx="2">
                  <c:v>V Kohli</c:v>
                </c:pt>
                <c:pt idx="3">
                  <c:v>SK Raina</c:v>
                </c:pt>
                <c:pt idx="4">
                  <c:v>G Gambhir</c:v>
                </c:pt>
                <c:pt idx="5">
                  <c:v>RG Sharma</c:v>
                </c:pt>
                <c:pt idx="6">
                  <c:v>RV Uthappa</c:v>
                </c:pt>
                <c:pt idx="7">
                  <c:v>AM Rahane</c:v>
                </c:pt>
                <c:pt idx="8">
                  <c:v>AB de Villiers</c:v>
                </c:pt>
                <c:pt idx="9">
                  <c:v>CH Gayle</c:v>
                </c:pt>
                <c:pt idx="10">
                  <c:v>KD Karthik</c:v>
                </c:pt>
                <c:pt idx="11">
                  <c:v>SR Watson</c:v>
                </c:pt>
                <c:pt idx="12">
                  <c:v>PA Patel</c:v>
                </c:pt>
                <c:pt idx="13">
                  <c:v>V Sehwag</c:v>
                </c:pt>
                <c:pt idx="14">
                  <c:v>MS Dhoni</c:v>
                </c:pt>
                <c:pt idx="15">
                  <c:v>AT Rayudu</c:v>
                </c:pt>
                <c:pt idx="16">
                  <c:v>SR Tendulkar</c:v>
                </c:pt>
                <c:pt idx="17">
                  <c:v>BB McCullum</c:v>
                </c:pt>
                <c:pt idx="18">
                  <c:v>MK Pandey</c:v>
                </c:pt>
                <c:pt idx="19">
                  <c:v>R Dravid</c:v>
                </c:pt>
                <c:pt idx="20">
                  <c:v>SE Marsh</c:v>
                </c:pt>
                <c:pt idx="21">
                  <c:v>YK Pathan</c:v>
                </c:pt>
                <c:pt idx="22">
                  <c:v>JH Kallis</c:v>
                </c:pt>
                <c:pt idx="23">
                  <c:v>M Vijay</c:v>
                </c:pt>
                <c:pt idx="24">
                  <c:v>DR Smith</c:v>
                </c:pt>
                <c:pt idx="25">
                  <c:v>AC Gilchrist</c:v>
                </c:pt>
                <c:pt idx="26">
                  <c:v>KL Rahul</c:v>
                </c:pt>
                <c:pt idx="27">
                  <c:v>SA Yadav</c:v>
                </c:pt>
                <c:pt idx="28">
                  <c:v>Yuvraj Singh</c:v>
                </c:pt>
                <c:pt idx="29">
                  <c:v>SPD Smith</c:v>
                </c:pt>
                <c:pt idx="30">
                  <c:v>F du Plessis</c:v>
                </c:pt>
                <c:pt idx="31">
                  <c:v>AJ Finch</c:v>
                </c:pt>
                <c:pt idx="32">
                  <c:v>Q de Kock</c:v>
                </c:pt>
                <c:pt idx="33">
                  <c:v>DPMD Jayawardene</c:v>
                </c:pt>
              </c:strCache>
            </c:strRef>
          </c:cat>
          <c:val>
            <c:numRef>
              <c:f>'data-1709456986450'!$B$2:$B$35</c:f>
              <c:numCache>
                <c:formatCode>General</c:formatCode>
                <c:ptCount val="34"/>
                <c:pt idx="0">
                  <c:v>591</c:v>
                </c:pt>
                <c:pt idx="1">
                  <c:v>510</c:v>
                </c:pt>
                <c:pt idx="2">
                  <c:v>504</c:v>
                </c:pt>
                <c:pt idx="3">
                  <c:v>493</c:v>
                </c:pt>
                <c:pt idx="4">
                  <c:v>492</c:v>
                </c:pt>
                <c:pt idx="5">
                  <c:v>458</c:v>
                </c:pt>
                <c:pt idx="6">
                  <c:v>454</c:v>
                </c:pt>
                <c:pt idx="7">
                  <c:v>416</c:v>
                </c:pt>
                <c:pt idx="8">
                  <c:v>390</c:v>
                </c:pt>
                <c:pt idx="9">
                  <c:v>384</c:v>
                </c:pt>
                <c:pt idx="10">
                  <c:v>377</c:v>
                </c:pt>
                <c:pt idx="11">
                  <c:v>376</c:v>
                </c:pt>
                <c:pt idx="12">
                  <c:v>365</c:v>
                </c:pt>
                <c:pt idx="13">
                  <c:v>334</c:v>
                </c:pt>
                <c:pt idx="14">
                  <c:v>313</c:v>
                </c:pt>
                <c:pt idx="15">
                  <c:v>308</c:v>
                </c:pt>
                <c:pt idx="16">
                  <c:v>296</c:v>
                </c:pt>
                <c:pt idx="17">
                  <c:v>293</c:v>
                </c:pt>
                <c:pt idx="18">
                  <c:v>288</c:v>
                </c:pt>
                <c:pt idx="19">
                  <c:v>269</c:v>
                </c:pt>
                <c:pt idx="20">
                  <c:v>266</c:v>
                </c:pt>
                <c:pt idx="21">
                  <c:v>262</c:v>
                </c:pt>
                <c:pt idx="22">
                  <c:v>255</c:v>
                </c:pt>
                <c:pt idx="23">
                  <c:v>247</c:v>
                </c:pt>
                <c:pt idx="24">
                  <c:v>245</c:v>
                </c:pt>
                <c:pt idx="25">
                  <c:v>239</c:v>
                </c:pt>
                <c:pt idx="26">
                  <c:v>234</c:v>
                </c:pt>
                <c:pt idx="27">
                  <c:v>221</c:v>
                </c:pt>
                <c:pt idx="28">
                  <c:v>217</c:v>
                </c:pt>
                <c:pt idx="29">
                  <c:v>212</c:v>
                </c:pt>
                <c:pt idx="30">
                  <c:v>205</c:v>
                </c:pt>
                <c:pt idx="31">
                  <c:v>204</c:v>
                </c:pt>
                <c:pt idx="32">
                  <c:v>201</c:v>
                </c:pt>
                <c:pt idx="33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FB-4D0E-B89B-94AD7DDA3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09493711"/>
        <c:axId val="708400351"/>
        <c:axId val="0"/>
      </c:bar3DChart>
      <c:catAx>
        <c:axId val="70949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8400351"/>
        <c:crosses val="autoZero"/>
        <c:auto val="1"/>
        <c:lblAlgn val="ctr"/>
        <c:lblOffset val="100"/>
        <c:noMultiLvlLbl val="0"/>
      </c:catAx>
      <c:valAx>
        <c:axId val="708400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949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'Man of the matche'!$B$1</c:f>
              <c:strCache>
                <c:ptCount val="1"/>
                <c:pt idx="0">
                  <c:v>total_man_of_match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'Man of the matche'!$A$2:$A$18</c:f>
              <c:strCache>
                <c:ptCount val="17"/>
                <c:pt idx="0">
                  <c:v>AB de Villiers</c:v>
                </c:pt>
                <c:pt idx="1">
                  <c:v>CH Gayle</c:v>
                </c:pt>
                <c:pt idx="2">
                  <c:v>RG Sharma</c:v>
                </c:pt>
                <c:pt idx="3">
                  <c:v>MS Dhoni</c:v>
                </c:pt>
                <c:pt idx="4">
                  <c:v>DA Warner</c:v>
                </c:pt>
                <c:pt idx="5">
                  <c:v>YK Pathan</c:v>
                </c:pt>
                <c:pt idx="6">
                  <c:v>SR Watson</c:v>
                </c:pt>
                <c:pt idx="7">
                  <c:v>SK Raina</c:v>
                </c:pt>
                <c:pt idx="8">
                  <c:v>G Gambhir</c:v>
                </c:pt>
                <c:pt idx="9">
                  <c:v>V Kohli</c:v>
                </c:pt>
                <c:pt idx="10">
                  <c:v>MEK Hussey</c:v>
                </c:pt>
                <c:pt idx="11">
                  <c:v>AM Rahane</c:v>
                </c:pt>
                <c:pt idx="12">
                  <c:v>KA Pollard</c:v>
                </c:pt>
                <c:pt idx="13">
                  <c:v>A Mishra</c:v>
                </c:pt>
                <c:pt idx="14">
                  <c:v>AD Russell</c:v>
                </c:pt>
                <c:pt idx="15">
                  <c:v>V Sehwag</c:v>
                </c:pt>
                <c:pt idx="16">
                  <c:v>DR Smith</c:v>
                </c:pt>
              </c:strCache>
            </c:strRef>
          </c:cat>
          <c:val>
            <c:numRef>
              <c:f>'Man of the matche'!$B$2:$B$18</c:f>
              <c:numCache>
                <c:formatCode>General</c:formatCode>
                <c:ptCount val="17"/>
                <c:pt idx="0">
                  <c:v>23</c:v>
                </c:pt>
                <c:pt idx="1">
                  <c:v>22</c:v>
                </c:pt>
                <c:pt idx="2">
                  <c:v>18</c:v>
                </c:pt>
                <c:pt idx="3">
                  <c:v>17</c:v>
                </c:pt>
                <c:pt idx="4">
                  <c:v>17</c:v>
                </c:pt>
                <c:pt idx="5">
                  <c:v>16</c:v>
                </c:pt>
                <c:pt idx="6">
                  <c:v>16</c:v>
                </c:pt>
                <c:pt idx="7">
                  <c:v>14</c:v>
                </c:pt>
                <c:pt idx="8">
                  <c:v>13</c:v>
                </c:pt>
                <c:pt idx="9">
                  <c:v>13</c:v>
                </c:pt>
                <c:pt idx="10">
                  <c:v>12</c:v>
                </c:pt>
                <c:pt idx="11">
                  <c:v>12</c:v>
                </c:pt>
                <c:pt idx="12">
                  <c:v>11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D-44F0-97FC-DABD02390E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0240912"/>
        <c:axId val="488897696"/>
      </c:barChart>
      <c:catAx>
        <c:axId val="49024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897696"/>
        <c:crosses val="autoZero"/>
        <c:auto val="1"/>
        <c:lblAlgn val="ctr"/>
        <c:lblOffset val="100"/>
        <c:noMultiLvlLbl val="0"/>
      </c:catAx>
      <c:valAx>
        <c:axId val="48889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24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'data-bowler tooke wicket'!$B$1</c:f>
              <c:strCache>
                <c:ptCount val="1"/>
                <c:pt idx="0">
                  <c:v>match_played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'data-bowler tooke wicket'!$A$2:$A$11</c:f>
              <c:strCache>
                <c:ptCount val="10"/>
                <c:pt idx="0">
                  <c:v>SL Malinga</c:v>
                </c:pt>
                <c:pt idx="1">
                  <c:v>DJ Bravo</c:v>
                </c:pt>
                <c:pt idx="2">
                  <c:v>A Mishra</c:v>
                </c:pt>
                <c:pt idx="3">
                  <c:v>PP Chawla</c:v>
                </c:pt>
                <c:pt idx="4">
                  <c:v>Harbhajan Singh</c:v>
                </c:pt>
                <c:pt idx="5">
                  <c:v>R Ashwin</c:v>
                </c:pt>
                <c:pt idx="6">
                  <c:v>B Kumar</c:v>
                </c:pt>
                <c:pt idx="7">
                  <c:v>SP Narine</c:v>
                </c:pt>
                <c:pt idx="8">
                  <c:v>UT Yadav</c:v>
                </c:pt>
                <c:pt idx="9">
                  <c:v>R Vinay Kumar</c:v>
                </c:pt>
              </c:strCache>
            </c:strRef>
          </c:cat>
          <c:val>
            <c:numRef>
              <c:f>'data-bowler tooke wicket'!$B$2:$B$11</c:f>
              <c:numCache>
                <c:formatCode>General</c:formatCode>
                <c:ptCount val="10"/>
                <c:pt idx="0">
                  <c:v>122</c:v>
                </c:pt>
                <c:pt idx="1">
                  <c:v>137</c:v>
                </c:pt>
                <c:pt idx="2">
                  <c:v>150</c:v>
                </c:pt>
                <c:pt idx="3">
                  <c:v>163</c:v>
                </c:pt>
                <c:pt idx="4">
                  <c:v>157</c:v>
                </c:pt>
                <c:pt idx="5">
                  <c:v>151</c:v>
                </c:pt>
                <c:pt idx="6">
                  <c:v>121</c:v>
                </c:pt>
                <c:pt idx="7">
                  <c:v>119</c:v>
                </c:pt>
                <c:pt idx="8">
                  <c:v>120</c:v>
                </c:pt>
                <c:pt idx="9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27-4E2D-A370-88DA266BDB95}"/>
            </c:ext>
          </c:extLst>
        </c:ser>
        <c:ser>
          <c:idx val="1"/>
          <c:order val="1"/>
          <c:tx>
            <c:strRef>
              <c:f>'data-bowler tooke wicket'!$C$1</c:f>
              <c:strCache>
                <c:ptCount val="1"/>
                <c:pt idx="0">
                  <c:v>most_wickets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'data-bowler tooke wicket'!$A$2:$A$11</c:f>
              <c:strCache>
                <c:ptCount val="10"/>
                <c:pt idx="0">
                  <c:v>SL Malinga</c:v>
                </c:pt>
                <c:pt idx="1">
                  <c:v>DJ Bravo</c:v>
                </c:pt>
                <c:pt idx="2">
                  <c:v>A Mishra</c:v>
                </c:pt>
                <c:pt idx="3">
                  <c:v>PP Chawla</c:v>
                </c:pt>
                <c:pt idx="4">
                  <c:v>Harbhajan Singh</c:v>
                </c:pt>
                <c:pt idx="5">
                  <c:v>R Ashwin</c:v>
                </c:pt>
                <c:pt idx="6">
                  <c:v>B Kumar</c:v>
                </c:pt>
                <c:pt idx="7">
                  <c:v>SP Narine</c:v>
                </c:pt>
                <c:pt idx="8">
                  <c:v>UT Yadav</c:v>
                </c:pt>
                <c:pt idx="9">
                  <c:v>R Vinay Kumar</c:v>
                </c:pt>
              </c:strCache>
            </c:strRef>
          </c:cat>
          <c:val>
            <c:numRef>
              <c:f>'data-bowler tooke wicket'!$C$2:$C$11</c:f>
              <c:numCache>
                <c:formatCode>General</c:formatCode>
                <c:ptCount val="10"/>
                <c:pt idx="0">
                  <c:v>188</c:v>
                </c:pt>
                <c:pt idx="1">
                  <c:v>175</c:v>
                </c:pt>
                <c:pt idx="2">
                  <c:v>169</c:v>
                </c:pt>
                <c:pt idx="3">
                  <c:v>164</c:v>
                </c:pt>
                <c:pt idx="4">
                  <c:v>161</c:v>
                </c:pt>
                <c:pt idx="5">
                  <c:v>153</c:v>
                </c:pt>
                <c:pt idx="6">
                  <c:v>146</c:v>
                </c:pt>
                <c:pt idx="7">
                  <c:v>143</c:v>
                </c:pt>
                <c:pt idx="8">
                  <c:v>137</c:v>
                </c:pt>
                <c:pt idx="9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27-4E2D-A370-88DA266BDB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2117785520"/>
        <c:axId val="2113325088"/>
      </c:barChart>
      <c:catAx>
        <c:axId val="211778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3325088"/>
        <c:crosses val="autoZero"/>
        <c:auto val="1"/>
        <c:lblAlgn val="ctr"/>
        <c:lblOffset val="100"/>
        <c:noMultiLvlLbl val="0"/>
      </c:catAx>
      <c:valAx>
        <c:axId val="2113325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78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'data-top 20 bowler economy and '!$B$1</c:f>
              <c:strCache>
                <c:ptCount val="1"/>
                <c:pt idx="0">
                  <c:v>economy_rate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errBars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'data-top 20 bowler economy and '!$A$2:$A$21</c:f>
              <c:strCache>
                <c:ptCount val="20"/>
                <c:pt idx="0">
                  <c:v>SA Yadav</c:v>
                </c:pt>
                <c:pt idx="1">
                  <c:v>RR Bose</c:v>
                </c:pt>
                <c:pt idx="2">
                  <c:v>RA Shaikh</c:v>
                </c:pt>
                <c:pt idx="3">
                  <c:v>Shoaib Akhtar</c:v>
                </c:pt>
                <c:pt idx="4">
                  <c:v>I Malhotra</c:v>
                </c:pt>
                <c:pt idx="5">
                  <c:v>NB Singh</c:v>
                </c:pt>
                <c:pt idx="6">
                  <c:v>Sunny Gupta</c:v>
                </c:pt>
                <c:pt idx="7">
                  <c:v>RR Bhatkal</c:v>
                </c:pt>
                <c:pt idx="8">
                  <c:v>P Prasanth</c:v>
                </c:pt>
                <c:pt idx="9">
                  <c:v>Harpreet Brar</c:v>
                </c:pt>
                <c:pt idx="10">
                  <c:v>C Ganapathy</c:v>
                </c:pt>
                <c:pt idx="11">
                  <c:v>Abdur Razzak</c:v>
                </c:pt>
                <c:pt idx="12">
                  <c:v>BJ Rohrer</c:v>
                </c:pt>
                <c:pt idx="13">
                  <c:v>CK Kapugedera</c:v>
                </c:pt>
                <c:pt idx="14">
                  <c:v>DR Sams</c:v>
                </c:pt>
                <c:pt idx="15">
                  <c:v>LPC Silva</c:v>
                </c:pt>
                <c:pt idx="16">
                  <c:v>F du Plessis</c:v>
                </c:pt>
                <c:pt idx="17">
                  <c:v>B Chipli</c:v>
                </c:pt>
                <c:pt idx="18">
                  <c:v>K Upadhyay</c:v>
                </c:pt>
                <c:pt idx="19">
                  <c:v>KS Williamson</c:v>
                </c:pt>
              </c:strCache>
            </c:strRef>
          </c:cat>
          <c:val>
            <c:numRef>
              <c:f>'data-top 20 bowler economy and '!$B$2:$B$21</c:f>
              <c:numCache>
                <c:formatCode>General</c:formatCode>
                <c:ptCount val="20"/>
                <c:pt idx="0">
                  <c:v>0</c:v>
                </c:pt>
                <c:pt idx="1">
                  <c:v>12</c:v>
                </c:pt>
                <c:pt idx="2">
                  <c:v>5</c:v>
                </c:pt>
                <c:pt idx="3">
                  <c:v>5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D2-40E0-ADE4-3259E5C84836}"/>
            </c:ext>
          </c:extLst>
        </c:ser>
        <c:ser>
          <c:idx val="1"/>
          <c:order val="1"/>
          <c:tx>
            <c:strRef>
              <c:f>'data-top 20 bowler economy and '!$C$1</c:f>
              <c:strCache>
                <c:ptCount val="1"/>
                <c:pt idx="0">
                  <c:v>bowling_average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errBars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'data-top 20 bowler economy and '!$A$2:$A$21</c:f>
              <c:strCache>
                <c:ptCount val="20"/>
                <c:pt idx="0">
                  <c:v>SA Yadav</c:v>
                </c:pt>
                <c:pt idx="1">
                  <c:v>RR Bose</c:v>
                </c:pt>
                <c:pt idx="2">
                  <c:v>RA Shaikh</c:v>
                </c:pt>
                <c:pt idx="3">
                  <c:v>Shoaib Akhtar</c:v>
                </c:pt>
                <c:pt idx="4">
                  <c:v>I Malhotra</c:v>
                </c:pt>
                <c:pt idx="5">
                  <c:v>NB Singh</c:v>
                </c:pt>
                <c:pt idx="6">
                  <c:v>Sunny Gupta</c:v>
                </c:pt>
                <c:pt idx="7">
                  <c:v>RR Bhatkal</c:v>
                </c:pt>
                <c:pt idx="8">
                  <c:v>P Prasanth</c:v>
                </c:pt>
                <c:pt idx="9">
                  <c:v>Harpreet Brar</c:v>
                </c:pt>
                <c:pt idx="10">
                  <c:v>C Ganapathy</c:v>
                </c:pt>
                <c:pt idx="11">
                  <c:v>Abdur Razzak</c:v>
                </c:pt>
                <c:pt idx="12">
                  <c:v>BJ Rohrer</c:v>
                </c:pt>
                <c:pt idx="13">
                  <c:v>CK Kapugedera</c:v>
                </c:pt>
                <c:pt idx="14">
                  <c:v>DR Sams</c:v>
                </c:pt>
                <c:pt idx="15">
                  <c:v>LPC Silva</c:v>
                </c:pt>
                <c:pt idx="16">
                  <c:v>F du Plessis</c:v>
                </c:pt>
                <c:pt idx="17">
                  <c:v>B Chipli</c:v>
                </c:pt>
                <c:pt idx="18">
                  <c:v>K Upadhyay</c:v>
                </c:pt>
                <c:pt idx="19">
                  <c:v>KS Williamson</c:v>
                </c:pt>
              </c:strCache>
            </c:strRef>
          </c:cat>
          <c:val>
            <c:numRef>
              <c:f>'data-top 20 bowler economy and '!$C$2:$C$21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</c:v>
                </c:pt>
                <c:pt idx="4">
                  <c:v>0</c:v>
                </c:pt>
                <c:pt idx="5">
                  <c:v>18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D2-40E0-ADE4-3259E5C84836}"/>
            </c:ext>
          </c:extLst>
        </c:ser>
        <c:ser>
          <c:idx val="2"/>
          <c:order val="2"/>
          <c:tx>
            <c:strRef>
              <c:f>'data-top 20 bowler economy and '!$D$1</c:f>
              <c:strCache>
                <c:ptCount val="1"/>
                <c:pt idx="0">
                  <c:v>strike_rate_bowling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errBars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'data-top 20 bowler economy and '!$A$2:$A$21</c:f>
              <c:strCache>
                <c:ptCount val="20"/>
                <c:pt idx="0">
                  <c:v>SA Yadav</c:v>
                </c:pt>
                <c:pt idx="1">
                  <c:v>RR Bose</c:v>
                </c:pt>
                <c:pt idx="2">
                  <c:v>RA Shaikh</c:v>
                </c:pt>
                <c:pt idx="3">
                  <c:v>Shoaib Akhtar</c:v>
                </c:pt>
                <c:pt idx="4">
                  <c:v>I Malhotra</c:v>
                </c:pt>
                <c:pt idx="5">
                  <c:v>NB Singh</c:v>
                </c:pt>
                <c:pt idx="6">
                  <c:v>Sunny Gupta</c:v>
                </c:pt>
                <c:pt idx="7">
                  <c:v>RR Bhatkal</c:v>
                </c:pt>
                <c:pt idx="8">
                  <c:v>P Prasanth</c:v>
                </c:pt>
                <c:pt idx="9">
                  <c:v>Harpreet Brar</c:v>
                </c:pt>
                <c:pt idx="10">
                  <c:v>C Ganapathy</c:v>
                </c:pt>
                <c:pt idx="11">
                  <c:v>Abdur Razzak</c:v>
                </c:pt>
                <c:pt idx="12">
                  <c:v>BJ Rohrer</c:v>
                </c:pt>
                <c:pt idx="13">
                  <c:v>CK Kapugedera</c:v>
                </c:pt>
                <c:pt idx="14">
                  <c:v>DR Sams</c:v>
                </c:pt>
                <c:pt idx="15">
                  <c:v>LPC Silva</c:v>
                </c:pt>
                <c:pt idx="16">
                  <c:v>F du Plessis</c:v>
                </c:pt>
                <c:pt idx="17">
                  <c:v>B Chipli</c:v>
                </c:pt>
                <c:pt idx="18">
                  <c:v>K Upadhyay</c:v>
                </c:pt>
                <c:pt idx="19">
                  <c:v>KS Williamson</c:v>
                </c:pt>
              </c:strCache>
            </c:strRef>
          </c:cat>
          <c:val>
            <c:numRef>
              <c:f>'data-top 20 bowler economy and '!$D$2:$D$21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D2-40E0-ADE4-3259E5C84836}"/>
            </c:ext>
          </c:extLst>
        </c:ser>
        <c:ser>
          <c:idx val="3"/>
          <c:order val="3"/>
          <c:tx>
            <c:strRef>
              <c:f>'data-top 20 bowler economy and '!$E$1</c:f>
              <c:strCache>
                <c:ptCount val="1"/>
                <c:pt idx="0">
                  <c:v>wickets_taken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errBars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'data-top 20 bowler economy and '!$A$2:$A$21</c:f>
              <c:strCache>
                <c:ptCount val="20"/>
                <c:pt idx="0">
                  <c:v>SA Yadav</c:v>
                </c:pt>
                <c:pt idx="1">
                  <c:v>RR Bose</c:v>
                </c:pt>
                <c:pt idx="2">
                  <c:v>RA Shaikh</c:v>
                </c:pt>
                <c:pt idx="3">
                  <c:v>Shoaib Akhtar</c:v>
                </c:pt>
                <c:pt idx="4">
                  <c:v>I Malhotra</c:v>
                </c:pt>
                <c:pt idx="5">
                  <c:v>NB Singh</c:v>
                </c:pt>
                <c:pt idx="6">
                  <c:v>Sunny Gupta</c:v>
                </c:pt>
                <c:pt idx="7">
                  <c:v>RR Bhatkal</c:v>
                </c:pt>
                <c:pt idx="8">
                  <c:v>P Prasanth</c:v>
                </c:pt>
                <c:pt idx="9">
                  <c:v>Harpreet Brar</c:v>
                </c:pt>
                <c:pt idx="10">
                  <c:v>C Ganapathy</c:v>
                </c:pt>
                <c:pt idx="11">
                  <c:v>Abdur Razzak</c:v>
                </c:pt>
                <c:pt idx="12">
                  <c:v>BJ Rohrer</c:v>
                </c:pt>
                <c:pt idx="13">
                  <c:v>CK Kapugedera</c:v>
                </c:pt>
                <c:pt idx="14">
                  <c:v>DR Sams</c:v>
                </c:pt>
                <c:pt idx="15">
                  <c:v>LPC Silva</c:v>
                </c:pt>
                <c:pt idx="16">
                  <c:v>F du Plessis</c:v>
                </c:pt>
                <c:pt idx="17">
                  <c:v>B Chipli</c:v>
                </c:pt>
                <c:pt idx="18">
                  <c:v>K Upadhyay</c:v>
                </c:pt>
                <c:pt idx="19">
                  <c:v>KS Williamson</c:v>
                </c:pt>
              </c:strCache>
            </c:strRef>
          </c:cat>
          <c:val>
            <c:numRef>
              <c:f>'data-top 20 bowler economy and '!$E$2:$E$21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D2-40E0-ADE4-3259E5C84836}"/>
            </c:ext>
          </c:extLst>
        </c:ser>
        <c:ser>
          <c:idx val="4"/>
          <c:order val="4"/>
          <c:tx>
            <c:strRef>
              <c:f>'data-top 20 bowler economy and '!$F$1</c:f>
              <c:strCache>
                <c:ptCount val="1"/>
                <c:pt idx="0">
                  <c:v>balls_bowled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errBars>
            <c:errBarType val="both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'data-top 20 bowler economy and '!$A$2:$A$21</c:f>
              <c:strCache>
                <c:ptCount val="20"/>
                <c:pt idx="0">
                  <c:v>SA Yadav</c:v>
                </c:pt>
                <c:pt idx="1">
                  <c:v>RR Bose</c:v>
                </c:pt>
                <c:pt idx="2">
                  <c:v>RA Shaikh</c:v>
                </c:pt>
                <c:pt idx="3">
                  <c:v>Shoaib Akhtar</c:v>
                </c:pt>
                <c:pt idx="4">
                  <c:v>I Malhotra</c:v>
                </c:pt>
                <c:pt idx="5">
                  <c:v>NB Singh</c:v>
                </c:pt>
                <c:pt idx="6">
                  <c:v>Sunny Gupta</c:v>
                </c:pt>
                <c:pt idx="7">
                  <c:v>RR Bhatkal</c:v>
                </c:pt>
                <c:pt idx="8">
                  <c:v>P Prasanth</c:v>
                </c:pt>
                <c:pt idx="9">
                  <c:v>Harpreet Brar</c:v>
                </c:pt>
                <c:pt idx="10">
                  <c:v>C Ganapathy</c:v>
                </c:pt>
                <c:pt idx="11">
                  <c:v>Abdur Razzak</c:v>
                </c:pt>
                <c:pt idx="12">
                  <c:v>BJ Rohrer</c:v>
                </c:pt>
                <c:pt idx="13">
                  <c:v>CK Kapugedera</c:v>
                </c:pt>
                <c:pt idx="14">
                  <c:v>DR Sams</c:v>
                </c:pt>
                <c:pt idx="15">
                  <c:v>LPC Silva</c:v>
                </c:pt>
                <c:pt idx="16">
                  <c:v>F du Plessis</c:v>
                </c:pt>
                <c:pt idx="17">
                  <c:v>B Chipli</c:v>
                </c:pt>
                <c:pt idx="18">
                  <c:v>K Upadhyay</c:v>
                </c:pt>
                <c:pt idx="19">
                  <c:v>KS Williamson</c:v>
                </c:pt>
              </c:strCache>
            </c:strRef>
          </c:cat>
          <c:val>
            <c:numRef>
              <c:f>'data-top 20 bowler economy and '!$F$2:$F$21</c:f>
              <c:numCache>
                <c:formatCode>General</c:formatCode>
                <c:ptCount val="20"/>
                <c:pt idx="0">
                  <c:v>6</c:v>
                </c:pt>
                <c:pt idx="1">
                  <c:v>12</c:v>
                </c:pt>
                <c:pt idx="2">
                  <c:v>6</c:v>
                </c:pt>
                <c:pt idx="3">
                  <c:v>46</c:v>
                </c:pt>
                <c:pt idx="4">
                  <c:v>6</c:v>
                </c:pt>
                <c:pt idx="5">
                  <c:v>25</c:v>
                </c:pt>
                <c:pt idx="6">
                  <c:v>19</c:v>
                </c:pt>
                <c:pt idx="7">
                  <c:v>12</c:v>
                </c:pt>
                <c:pt idx="8">
                  <c:v>6</c:v>
                </c:pt>
                <c:pt idx="9">
                  <c:v>55</c:v>
                </c:pt>
                <c:pt idx="10">
                  <c:v>6</c:v>
                </c:pt>
                <c:pt idx="11">
                  <c:v>14</c:v>
                </c:pt>
                <c:pt idx="12">
                  <c:v>7</c:v>
                </c:pt>
                <c:pt idx="13">
                  <c:v>17</c:v>
                </c:pt>
                <c:pt idx="14">
                  <c:v>77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56</c:v>
                </c:pt>
                <c:pt idx="19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D2-40E0-ADE4-3259E5C84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8563936"/>
        <c:axId val="2116836384"/>
      </c:barChart>
      <c:catAx>
        <c:axId val="211856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836384"/>
        <c:crosses val="autoZero"/>
        <c:auto val="1"/>
        <c:lblAlgn val="ctr"/>
        <c:lblOffset val="100"/>
        <c:noMultiLvlLbl val="0"/>
      </c:catAx>
      <c:valAx>
        <c:axId val="211683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563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Batting</a:t>
            </a:r>
            <a:r>
              <a:rPr lang="en-IN" baseline="0" dirty="0"/>
              <a:t> Average and </a:t>
            </a:r>
            <a:r>
              <a:rPr lang="en-IN" baseline="0" dirty="0" err="1"/>
              <a:t>scor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'data-all rounder'!$F$25</c:f>
              <c:strCache>
                <c:ptCount val="1"/>
                <c:pt idx="0">
                  <c:v>batting_average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'data-all rounder'!$E$26:$E$45</c:f>
              <c:strCache>
                <c:ptCount val="20"/>
                <c:pt idx="0">
                  <c:v>V Kohli</c:v>
                </c:pt>
                <c:pt idx="1">
                  <c:v>SK Raina</c:v>
                </c:pt>
                <c:pt idx="2">
                  <c:v>DA Warner</c:v>
                </c:pt>
                <c:pt idx="3">
                  <c:v>RG Sharma</c:v>
                </c:pt>
                <c:pt idx="4">
                  <c:v>S Dhawan</c:v>
                </c:pt>
                <c:pt idx="5">
                  <c:v>AB de Villiers</c:v>
                </c:pt>
                <c:pt idx="6">
                  <c:v>CH Gayle</c:v>
                </c:pt>
                <c:pt idx="7">
                  <c:v>MS Dhoni</c:v>
                </c:pt>
                <c:pt idx="8">
                  <c:v>RV Uthappa</c:v>
                </c:pt>
                <c:pt idx="9">
                  <c:v>G Gambhir</c:v>
                </c:pt>
                <c:pt idx="10">
                  <c:v>AM Rahane</c:v>
                </c:pt>
                <c:pt idx="11">
                  <c:v>SR Watson</c:v>
                </c:pt>
                <c:pt idx="12">
                  <c:v>KD Karthik</c:v>
                </c:pt>
                <c:pt idx="13">
                  <c:v>AT Rayudu</c:v>
                </c:pt>
                <c:pt idx="14">
                  <c:v>MK Pandey</c:v>
                </c:pt>
                <c:pt idx="15">
                  <c:v>YK Pathan</c:v>
                </c:pt>
                <c:pt idx="16">
                  <c:v>KA Pollard</c:v>
                </c:pt>
                <c:pt idx="17">
                  <c:v>BB McCullum</c:v>
                </c:pt>
                <c:pt idx="18">
                  <c:v>PA Patel</c:v>
                </c:pt>
                <c:pt idx="19">
                  <c:v>Yuvraj Singh</c:v>
                </c:pt>
              </c:strCache>
            </c:strRef>
          </c:cat>
          <c:val>
            <c:numRef>
              <c:f>'data-all rounder'!$F$26:$F$45</c:f>
              <c:numCache>
                <c:formatCode>General</c:formatCode>
                <c:ptCount val="20"/>
                <c:pt idx="0">
                  <c:v>36</c:v>
                </c:pt>
                <c:pt idx="1">
                  <c:v>33</c:v>
                </c:pt>
                <c:pt idx="2">
                  <c:v>41</c:v>
                </c:pt>
                <c:pt idx="3">
                  <c:v>29</c:v>
                </c:pt>
                <c:pt idx="4">
                  <c:v>34</c:v>
                </c:pt>
                <c:pt idx="5">
                  <c:v>42</c:v>
                </c:pt>
                <c:pt idx="6">
                  <c:v>41</c:v>
                </c:pt>
                <c:pt idx="7">
                  <c:v>36</c:v>
                </c:pt>
                <c:pt idx="8">
                  <c:v>27</c:v>
                </c:pt>
                <c:pt idx="9">
                  <c:v>31</c:v>
                </c:pt>
                <c:pt idx="10">
                  <c:v>31</c:v>
                </c:pt>
                <c:pt idx="11">
                  <c:v>30</c:v>
                </c:pt>
                <c:pt idx="12">
                  <c:v>25</c:v>
                </c:pt>
                <c:pt idx="13">
                  <c:v>29</c:v>
                </c:pt>
                <c:pt idx="14">
                  <c:v>29</c:v>
                </c:pt>
                <c:pt idx="15">
                  <c:v>28</c:v>
                </c:pt>
                <c:pt idx="16">
                  <c:v>28</c:v>
                </c:pt>
                <c:pt idx="17">
                  <c:v>27</c:v>
                </c:pt>
                <c:pt idx="18">
                  <c:v>22</c:v>
                </c:pt>
                <c:pt idx="1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8-4412-9218-AD0941A3C3C3}"/>
            </c:ext>
          </c:extLst>
        </c:ser>
        <c:ser>
          <c:idx val="1"/>
          <c:order val="1"/>
          <c:tx>
            <c:strRef>
              <c:f>'data-all rounder'!$G$25</c:f>
              <c:strCache>
                <c:ptCount val="1"/>
                <c:pt idx="0">
                  <c:v>runs_scored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'data-all rounder'!$E$26:$E$45</c:f>
              <c:strCache>
                <c:ptCount val="20"/>
                <c:pt idx="0">
                  <c:v>V Kohli</c:v>
                </c:pt>
                <c:pt idx="1">
                  <c:v>SK Raina</c:v>
                </c:pt>
                <c:pt idx="2">
                  <c:v>DA Warner</c:v>
                </c:pt>
                <c:pt idx="3">
                  <c:v>RG Sharma</c:v>
                </c:pt>
                <c:pt idx="4">
                  <c:v>S Dhawan</c:v>
                </c:pt>
                <c:pt idx="5">
                  <c:v>AB de Villiers</c:v>
                </c:pt>
                <c:pt idx="6">
                  <c:v>CH Gayle</c:v>
                </c:pt>
                <c:pt idx="7">
                  <c:v>MS Dhoni</c:v>
                </c:pt>
                <c:pt idx="8">
                  <c:v>RV Uthappa</c:v>
                </c:pt>
                <c:pt idx="9">
                  <c:v>G Gambhir</c:v>
                </c:pt>
                <c:pt idx="10">
                  <c:v>AM Rahane</c:v>
                </c:pt>
                <c:pt idx="11">
                  <c:v>SR Watson</c:v>
                </c:pt>
                <c:pt idx="12">
                  <c:v>KD Karthik</c:v>
                </c:pt>
                <c:pt idx="13">
                  <c:v>AT Rayudu</c:v>
                </c:pt>
                <c:pt idx="14">
                  <c:v>MK Pandey</c:v>
                </c:pt>
                <c:pt idx="15">
                  <c:v>YK Pathan</c:v>
                </c:pt>
                <c:pt idx="16">
                  <c:v>KA Pollard</c:v>
                </c:pt>
                <c:pt idx="17">
                  <c:v>BB McCullum</c:v>
                </c:pt>
                <c:pt idx="18">
                  <c:v>PA Patel</c:v>
                </c:pt>
                <c:pt idx="19">
                  <c:v>Yuvraj Singh</c:v>
                </c:pt>
              </c:strCache>
            </c:strRef>
          </c:cat>
          <c:val>
            <c:numRef>
              <c:f>'data-all rounder'!$G$26:$G$45</c:f>
              <c:numCache>
                <c:formatCode>General</c:formatCode>
                <c:ptCount val="20"/>
                <c:pt idx="0">
                  <c:v>5878</c:v>
                </c:pt>
                <c:pt idx="1">
                  <c:v>5368</c:v>
                </c:pt>
                <c:pt idx="2">
                  <c:v>5254</c:v>
                </c:pt>
                <c:pt idx="3">
                  <c:v>5230</c:v>
                </c:pt>
                <c:pt idx="4">
                  <c:v>5197</c:v>
                </c:pt>
                <c:pt idx="5">
                  <c:v>4849</c:v>
                </c:pt>
                <c:pt idx="6">
                  <c:v>4772</c:v>
                </c:pt>
                <c:pt idx="7">
                  <c:v>4632</c:v>
                </c:pt>
                <c:pt idx="8">
                  <c:v>4607</c:v>
                </c:pt>
                <c:pt idx="9">
                  <c:v>4217</c:v>
                </c:pt>
                <c:pt idx="10">
                  <c:v>3933</c:v>
                </c:pt>
                <c:pt idx="11">
                  <c:v>3874</c:v>
                </c:pt>
                <c:pt idx="12">
                  <c:v>3823</c:v>
                </c:pt>
                <c:pt idx="13">
                  <c:v>3659</c:v>
                </c:pt>
                <c:pt idx="14">
                  <c:v>3268</c:v>
                </c:pt>
                <c:pt idx="15">
                  <c:v>3204</c:v>
                </c:pt>
                <c:pt idx="16">
                  <c:v>3023</c:v>
                </c:pt>
                <c:pt idx="17">
                  <c:v>2880</c:v>
                </c:pt>
                <c:pt idx="18">
                  <c:v>2848</c:v>
                </c:pt>
                <c:pt idx="19">
                  <c:v>2750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C8-4412-9218-AD0941A3C3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248060144"/>
        <c:axId val="144199920"/>
      </c:barChart>
      <c:catAx>
        <c:axId val="248060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199920"/>
        <c:crosses val="autoZero"/>
        <c:auto val="1"/>
        <c:lblAlgn val="ctr"/>
        <c:lblOffset val="100"/>
        <c:noMultiLvlLbl val="0"/>
      </c:catAx>
      <c:valAx>
        <c:axId val="144199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8060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Bowling average</a:t>
            </a:r>
            <a:r>
              <a:rPr lang="en-IN" baseline="0" dirty="0"/>
              <a:t> and wicket 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'data-all rounder'!$M$4</c:f>
              <c:strCache>
                <c:ptCount val="1"/>
                <c:pt idx="0">
                  <c:v>bowling_average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'data-all rounder'!$L$5:$L$24</c:f>
              <c:strCache>
                <c:ptCount val="20"/>
                <c:pt idx="0">
                  <c:v>Yuvraj Singh</c:v>
                </c:pt>
                <c:pt idx="1">
                  <c:v>YK Pathan</c:v>
                </c:pt>
                <c:pt idx="2">
                  <c:v>V Kohli</c:v>
                </c:pt>
                <c:pt idx="3">
                  <c:v>SR Watson</c:v>
                </c:pt>
                <c:pt idx="4">
                  <c:v>SK Raina</c:v>
                </c:pt>
                <c:pt idx="5">
                  <c:v>S Dhawan</c:v>
                </c:pt>
                <c:pt idx="6">
                  <c:v>RV Uthappa</c:v>
                </c:pt>
                <c:pt idx="7">
                  <c:v>RG Sharma</c:v>
                </c:pt>
                <c:pt idx="8">
                  <c:v>PA Patel</c:v>
                </c:pt>
                <c:pt idx="9">
                  <c:v>MS Dhoni</c:v>
                </c:pt>
                <c:pt idx="10">
                  <c:v>MK Pandey</c:v>
                </c:pt>
                <c:pt idx="11">
                  <c:v>KD Karthik</c:v>
                </c:pt>
                <c:pt idx="12">
                  <c:v>KA Pollard</c:v>
                </c:pt>
                <c:pt idx="13">
                  <c:v>G Gambhir</c:v>
                </c:pt>
                <c:pt idx="14">
                  <c:v>DA Warner</c:v>
                </c:pt>
                <c:pt idx="15">
                  <c:v>CH Gayle</c:v>
                </c:pt>
                <c:pt idx="16">
                  <c:v>BB McCullum</c:v>
                </c:pt>
                <c:pt idx="17">
                  <c:v>AT Rayudu</c:v>
                </c:pt>
                <c:pt idx="18">
                  <c:v>AM Rahane</c:v>
                </c:pt>
                <c:pt idx="19">
                  <c:v>AB de Villiers</c:v>
                </c:pt>
              </c:strCache>
            </c:strRef>
          </c:cat>
          <c:val>
            <c:numRef>
              <c:f>'data-all rounder'!$M$5:$M$24</c:f>
              <c:numCache>
                <c:formatCode>General</c:formatCode>
                <c:ptCount val="20"/>
                <c:pt idx="0">
                  <c:v>26</c:v>
                </c:pt>
                <c:pt idx="1">
                  <c:v>30</c:v>
                </c:pt>
                <c:pt idx="2">
                  <c:v>37</c:v>
                </c:pt>
                <c:pt idx="3">
                  <c:v>32</c:v>
                </c:pt>
                <c:pt idx="4">
                  <c:v>35</c:v>
                </c:pt>
                <c:pt idx="5">
                  <c:v>35</c:v>
                </c:pt>
                <c:pt idx="6">
                  <c:v>28</c:v>
                </c:pt>
                <c:pt idx="7">
                  <c:v>30</c:v>
                </c:pt>
                <c:pt idx="8">
                  <c:v>23</c:v>
                </c:pt>
                <c:pt idx="9">
                  <c:v>38</c:v>
                </c:pt>
                <c:pt idx="10">
                  <c:v>31</c:v>
                </c:pt>
                <c:pt idx="11">
                  <c:v>26</c:v>
                </c:pt>
                <c:pt idx="12">
                  <c:v>30</c:v>
                </c:pt>
                <c:pt idx="13">
                  <c:v>33</c:v>
                </c:pt>
                <c:pt idx="14">
                  <c:v>43</c:v>
                </c:pt>
                <c:pt idx="15">
                  <c:v>43</c:v>
                </c:pt>
                <c:pt idx="16">
                  <c:v>29</c:v>
                </c:pt>
                <c:pt idx="17">
                  <c:v>30</c:v>
                </c:pt>
                <c:pt idx="18">
                  <c:v>32</c:v>
                </c:pt>
                <c:pt idx="19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1-48E0-905C-331F2EF1E426}"/>
            </c:ext>
          </c:extLst>
        </c:ser>
        <c:ser>
          <c:idx val="1"/>
          <c:order val="1"/>
          <c:tx>
            <c:strRef>
              <c:f>'data-all rounder'!$N$4</c:f>
              <c:strCache>
                <c:ptCount val="1"/>
                <c:pt idx="0">
                  <c:v>wickets_taken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'data-all rounder'!$L$5:$L$24</c:f>
              <c:strCache>
                <c:ptCount val="20"/>
                <c:pt idx="0">
                  <c:v>Yuvraj Singh</c:v>
                </c:pt>
                <c:pt idx="1">
                  <c:v>YK Pathan</c:v>
                </c:pt>
                <c:pt idx="2">
                  <c:v>V Kohli</c:v>
                </c:pt>
                <c:pt idx="3">
                  <c:v>SR Watson</c:v>
                </c:pt>
                <c:pt idx="4">
                  <c:v>SK Raina</c:v>
                </c:pt>
                <c:pt idx="5">
                  <c:v>S Dhawan</c:v>
                </c:pt>
                <c:pt idx="6">
                  <c:v>RV Uthappa</c:v>
                </c:pt>
                <c:pt idx="7">
                  <c:v>RG Sharma</c:v>
                </c:pt>
                <c:pt idx="8">
                  <c:v>PA Patel</c:v>
                </c:pt>
                <c:pt idx="9">
                  <c:v>MS Dhoni</c:v>
                </c:pt>
                <c:pt idx="10">
                  <c:v>MK Pandey</c:v>
                </c:pt>
                <c:pt idx="11">
                  <c:v>KD Karthik</c:v>
                </c:pt>
                <c:pt idx="12">
                  <c:v>KA Pollard</c:v>
                </c:pt>
                <c:pt idx="13">
                  <c:v>G Gambhir</c:v>
                </c:pt>
                <c:pt idx="14">
                  <c:v>DA Warner</c:v>
                </c:pt>
                <c:pt idx="15">
                  <c:v>CH Gayle</c:v>
                </c:pt>
                <c:pt idx="16">
                  <c:v>BB McCullum</c:v>
                </c:pt>
                <c:pt idx="17">
                  <c:v>AT Rayudu</c:v>
                </c:pt>
                <c:pt idx="18">
                  <c:v>AM Rahane</c:v>
                </c:pt>
                <c:pt idx="19">
                  <c:v>AB de Villiers</c:v>
                </c:pt>
              </c:strCache>
            </c:strRef>
          </c:cat>
          <c:val>
            <c:numRef>
              <c:f>'data-all rounder'!$N$5:$N$24</c:f>
              <c:numCache>
                <c:formatCode>General</c:formatCode>
                <c:ptCount val="20"/>
                <c:pt idx="0">
                  <c:v>109</c:v>
                </c:pt>
                <c:pt idx="1">
                  <c:v>111</c:v>
                </c:pt>
                <c:pt idx="2">
                  <c:v>163</c:v>
                </c:pt>
                <c:pt idx="3">
                  <c:v>125</c:v>
                </c:pt>
                <c:pt idx="4">
                  <c:v>160</c:v>
                </c:pt>
                <c:pt idx="5">
                  <c:v>152</c:v>
                </c:pt>
                <c:pt idx="6">
                  <c:v>169</c:v>
                </c:pt>
                <c:pt idx="7">
                  <c:v>177</c:v>
                </c:pt>
                <c:pt idx="8">
                  <c:v>127</c:v>
                </c:pt>
                <c:pt idx="9">
                  <c:v>126</c:v>
                </c:pt>
                <c:pt idx="10">
                  <c:v>109</c:v>
                </c:pt>
                <c:pt idx="11">
                  <c:v>152</c:v>
                </c:pt>
                <c:pt idx="12">
                  <c:v>106</c:v>
                </c:pt>
                <c:pt idx="13">
                  <c:v>135</c:v>
                </c:pt>
                <c:pt idx="14">
                  <c:v>126</c:v>
                </c:pt>
                <c:pt idx="15">
                  <c:v>116</c:v>
                </c:pt>
                <c:pt idx="16">
                  <c:v>106</c:v>
                </c:pt>
                <c:pt idx="17">
                  <c:v>123</c:v>
                </c:pt>
                <c:pt idx="18">
                  <c:v>125</c:v>
                </c:pt>
                <c:pt idx="19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1-48E0-905C-331F2EF1E4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49993584"/>
        <c:axId val="144210320"/>
      </c:barChart>
      <c:catAx>
        <c:axId val="249993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10320"/>
        <c:crosses val="autoZero"/>
        <c:auto val="1"/>
        <c:lblAlgn val="ctr"/>
        <c:lblOffset val="100"/>
        <c:noMultiLvlLbl val="0"/>
      </c:catAx>
      <c:valAx>
        <c:axId val="144210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999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'Good average of all ipl played'!$B$1</c:f>
              <c:strCache>
                <c:ptCount val="1"/>
                <c:pt idx="0">
                  <c:v>average_runs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19"/>
              <c:layout>
                <c:manualLayout>
                  <c:x val="1.2750057029205036E-2"/>
                  <c:y val="8.483122426282725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B2-46FB-A909-7FD28C5795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'Good average of all ipl played'!$A$2:$A$21</c:f>
              <c:strCache>
                <c:ptCount val="20"/>
                <c:pt idx="0">
                  <c:v>Iqbal Abdulla</c:v>
                </c:pt>
                <c:pt idx="1">
                  <c:v>KL Rahul</c:v>
                </c:pt>
                <c:pt idx="2">
                  <c:v>AB de Villiers</c:v>
                </c:pt>
                <c:pt idx="3">
                  <c:v>DA Warner</c:v>
                </c:pt>
                <c:pt idx="4">
                  <c:v>JP Duminy</c:v>
                </c:pt>
                <c:pt idx="5">
                  <c:v>CH Gayle</c:v>
                </c:pt>
                <c:pt idx="6">
                  <c:v>ML Hayden</c:v>
                </c:pt>
                <c:pt idx="7">
                  <c:v>LMP Simmons</c:v>
                </c:pt>
                <c:pt idx="8">
                  <c:v>KS Williamson</c:v>
                </c:pt>
                <c:pt idx="9">
                  <c:v>OA Shah</c:v>
                </c:pt>
                <c:pt idx="10">
                  <c:v>SE Marsh</c:v>
                </c:pt>
                <c:pt idx="11">
                  <c:v>MEK Hussey</c:v>
                </c:pt>
                <c:pt idx="12">
                  <c:v>A Symonds</c:v>
                </c:pt>
                <c:pt idx="13">
                  <c:v>MS Dhoni</c:v>
                </c:pt>
                <c:pt idx="14">
                  <c:v>V Kohli</c:v>
                </c:pt>
                <c:pt idx="15">
                  <c:v>AN Ahmed</c:v>
                </c:pt>
                <c:pt idx="16">
                  <c:v>JC Buttler</c:v>
                </c:pt>
                <c:pt idx="17">
                  <c:v>RR Pant</c:v>
                </c:pt>
                <c:pt idx="18">
                  <c:v>Shubman Gill</c:v>
                </c:pt>
                <c:pt idx="19">
                  <c:v>CA Lynn</c:v>
                </c:pt>
              </c:strCache>
            </c:strRef>
          </c:cat>
          <c:val>
            <c:numRef>
              <c:f>'Good average of all ipl played'!$B$2:$B$21</c:f>
              <c:numCache>
                <c:formatCode>General</c:formatCode>
                <c:ptCount val="20"/>
                <c:pt idx="0">
                  <c:v>88</c:v>
                </c:pt>
                <c:pt idx="1">
                  <c:v>42.693548387096698</c:v>
                </c:pt>
                <c:pt idx="2">
                  <c:v>42.535087719298197</c:v>
                </c:pt>
                <c:pt idx="3">
                  <c:v>41.698412698412596</c:v>
                </c:pt>
                <c:pt idx="4">
                  <c:v>41.408163265306101</c:v>
                </c:pt>
                <c:pt idx="5">
                  <c:v>41.137931034482698</c:v>
                </c:pt>
                <c:pt idx="6">
                  <c:v>41</c:v>
                </c:pt>
                <c:pt idx="7">
                  <c:v>39.962962962962898</c:v>
                </c:pt>
                <c:pt idx="8">
                  <c:v>39.487804878048699</c:v>
                </c:pt>
                <c:pt idx="9">
                  <c:v>38.923076923076898</c:v>
                </c:pt>
                <c:pt idx="10">
                  <c:v>38.703125</c:v>
                </c:pt>
                <c:pt idx="11">
                  <c:v>38.019230769230703</c:v>
                </c:pt>
                <c:pt idx="12">
                  <c:v>37.461538461538403</c:v>
                </c:pt>
                <c:pt idx="13">
                  <c:v>36.761904761904702</c:v>
                </c:pt>
                <c:pt idx="14">
                  <c:v>36.061349693251501</c:v>
                </c:pt>
                <c:pt idx="15">
                  <c:v>36</c:v>
                </c:pt>
                <c:pt idx="16">
                  <c:v>35.7083333333333</c:v>
                </c:pt>
                <c:pt idx="17">
                  <c:v>35.237288135593197</c:v>
                </c:pt>
                <c:pt idx="18">
                  <c:v>34.7777777777777</c:v>
                </c:pt>
                <c:pt idx="19">
                  <c:v>34.594594594594597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A2-48C9-9CB7-58D235DAF85F}"/>
            </c:ext>
          </c:extLst>
        </c:ser>
        <c:ser>
          <c:idx val="1"/>
          <c:order val="1"/>
          <c:tx>
            <c:strRef>
              <c:f>'Good average of all ipl played'!$C$1</c:f>
              <c:strCache>
                <c:ptCount val="1"/>
                <c:pt idx="0">
                  <c:v>dismissals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'Good average of all ipl played'!$A$2:$A$21</c:f>
              <c:strCache>
                <c:ptCount val="20"/>
                <c:pt idx="0">
                  <c:v>Iqbal Abdulla</c:v>
                </c:pt>
                <c:pt idx="1">
                  <c:v>KL Rahul</c:v>
                </c:pt>
                <c:pt idx="2">
                  <c:v>AB de Villiers</c:v>
                </c:pt>
                <c:pt idx="3">
                  <c:v>DA Warner</c:v>
                </c:pt>
                <c:pt idx="4">
                  <c:v>JP Duminy</c:v>
                </c:pt>
                <c:pt idx="5">
                  <c:v>CH Gayle</c:v>
                </c:pt>
                <c:pt idx="6">
                  <c:v>ML Hayden</c:v>
                </c:pt>
                <c:pt idx="7">
                  <c:v>LMP Simmons</c:v>
                </c:pt>
                <c:pt idx="8">
                  <c:v>KS Williamson</c:v>
                </c:pt>
                <c:pt idx="9">
                  <c:v>OA Shah</c:v>
                </c:pt>
                <c:pt idx="10">
                  <c:v>SE Marsh</c:v>
                </c:pt>
                <c:pt idx="11">
                  <c:v>MEK Hussey</c:v>
                </c:pt>
                <c:pt idx="12">
                  <c:v>A Symonds</c:v>
                </c:pt>
                <c:pt idx="13">
                  <c:v>MS Dhoni</c:v>
                </c:pt>
                <c:pt idx="14">
                  <c:v>V Kohli</c:v>
                </c:pt>
                <c:pt idx="15">
                  <c:v>AN Ahmed</c:v>
                </c:pt>
                <c:pt idx="16">
                  <c:v>JC Buttler</c:v>
                </c:pt>
                <c:pt idx="17">
                  <c:v>RR Pant</c:v>
                </c:pt>
                <c:pt idx="18">
                  <c:v>Shubman Gill</c:v>
                </c:pt>
                <c:pt idx="19">
                  <c:v>CA Lynn</c:v>
                </c:pt>
              </c:strCache>
            </c:strRef>
          </c:cat>
          <c:val>
            <c:numRef>
              <c:f>'Good average of all ipl played'!$C$2:$C$21</c:f>
              <c:numCache>
                <c:formatCode>General</c:formatCode>
                <c:ptCount val="20"/>
                <c:pt idx="0">
                  <c:v>1</c:v>
                </c:pt>
                <c:pt idx="1">
                  <c:v>62</c:v>
                </c:pt>
                <c:pt idx="2">
                  <c:v>114</c:v>
                </c:pt>
                <c:pt idx="3">
                  <c:v>126</c:v>
                </c:pt>
                <c:pt idx="4">
                  <c:v>49</c:v>
                </c:pt>
                <c:pt idx="5">
                  <c:v>116</c:v>
                </c:pt>
                <c:pt idx="6">
                  <c:v>27</c:v>
                </c:pt>
                <c:pt idx="7">
                  <c:v>27</c:v>
                </c:pt>
                <c:pt idx="8">
                  <c:v>41</c:v>
                </c:pt>
                <c:pt idx="9">
                  <c:v>13</c:v>
                </c:pt>
                <c:pt idx="10">
                  <c:v>64</c:v>
                </c:pt>
                <c:pt idx="11">
                  <c:v>52</c:v>
                </c:pt>
                <c:pt idx="12">
                  <c:v>26</c:v>
                </c:pt>
                <c:pt idx="13">
                  <c:v>126</c:v>
                </c:pt>
                <c:pt idx="14">
                  <c:v>163</c:v>
                </c:pt>
                <c:pt idx="15">
                  <c:v>1</c:v>
                </c:pt>
                <c:pt idx="16">
                  <c:v>48</c:v>
                </c:pt>
                <c:pt idx="17">
                  <c:v>59</c:v>
                </c:pt>
                <c:pt idx="18">
                  <c:v>27</c:v>
                </c:pt>
                <c:pt idx="19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A2-48C9-9CB7-58D235DAF85F}"/>
            </c:ext>
          </c:extLst>
        </c:ser>
        <c:ser>
          <c:idx val="2"/>
          <c:order val="2"/>
          <c:tx>
            <c:strRef>
              <c:f>'Good average of all ipl played'!$D$1</c:f>
              <c:strCache>
                <c:ptCount val="1"/>
                <c:pt idx="0">
                  <c:v>seasons_played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'Good average of all ipl played'!$A$2:$A$21</c:f>
              <c:strCache>
                <c:ptCount val="20"/>
                <c:pt idx="0">
                  <c:v>Iqbal Abdulla</c:v>
                </c:pt>
                <c:pt idx="1">
                  <c:v>KL Rahul</c:v>
                </c:pt>
                <c:pt idx="2">
                  <c:v>AB de Villiers</c:v>
                </c:pt>
                <c:pt idx="3">
                  <c:v>DA Warner</c:v>
                </c:pt>
                <c:pt idx="4">
                  <c:v>JP Duminy</c:v>
                </c:pt>
                <c:pt idx="5">
                  <c:v>CH Gayle</c:v>
                </c:pt>
                <c:pt idx="6">
                  <c:v>ML Hayden</c:v>
                </c:pt>
                <c:pt idx="7">
                  <c:v>LMP Simmons</c:v>
                </c:pt>
                <c:pt idx="8">
                  <c:v>KS Williamson</c:v>
                </c:pt>
                <c:pt idx="9">
                  <c:v>OA Shah</c:v>
                </c:pt>
                <c:pt idx="10">
                  <c:v>SE Marsh</c:v>
                </c:pt>
                <c:pt idx="11">
                  <c:v>MEK Hussey</c:v>
                </c:pt>
                <c:pt idx="12">
                  <c:v>A Symonds</c:v>
                </c:pt>
                <c:pt idx="13">
                  <c:v>MS Dhoni</c:v>
                </c:pt>
                <c:pt idx="14">
                  <c:v>V Kohli</c:v>
                </c:pt>
                <c:pt idx="15">
                  <c:v>AN Ahmed</c:v>
                </c:pt>
                <c:pt idx="16">
                  <c:v>JC Buttler</c:v>
                </c:pt>
                <c:pt idx="17">
                  <c:v>RR Pant</c:v>
                </c:pt>
                <c:pt idx="18">
                  <c:v>Shubman Gill</c:v>
                </c:pt>
                <c:pt idx="19">
                  <c:v>CA Lynn</c:v>
                </c:pt>
              </c:strCache>
            </c:strRef>
          </c:cat>
          <c:val>
            <c:numRef>
              <c:f>'Good average of all ipl played'!$D$2:$D$21</c:f>
              <c:numCache>
                <c:formatCode>General</c:formatCode>
                <c:ptCount val="20"/>
                <c:pt idx="0">
                  <c:v>8</c:v>
                </c:pt>
                <c:pt idx="1">
                  <c:v>7</c:v>
                </c:pt>
                <c:pt idx="2">
                  <c:v>13</c:v>
                </c:pt>
                <c:pt idx="3">
                  <c:v>11</c:v>
                </c:pt>
                <c:pt idx="4">
                  <c:v>8</c:v>
                </c:pt>
                <c:pt idx="5">
                  <c:v>12</c:v>
                </c:pt>
                <c:pt idx="6">
                  <c:v>3</c:v>
                </c:pt>
                <c:pt idx="7">
                  <c:v>4</c:v>
                </c:pt>
                <c:pt idx="8">
                  <c:v>6</c:v>
                </c:pt>
                <c:pt idx="9">
                  <c:v>4</c:v>
                </c:pt>
                <c:pt idx="10">
                  <c:v>9</c:v>
                </c:pt>
                <c:pt idx="11">
                  <c:v>7</c:v>
                </c:pt>
                <c:pt idx="12">
                  <c:v>4</c:v>
                </c:pt>
                <c:pt idx="13">
                  <c:v>13</c:v>
                </c:pt>
                <c:pt idx="14">
                  <c:v>13</c:v>
                </c:pt>
                <c:pt idx="15">
                  <c:v>4</c:v>
                </c:pt>
                <c:pt idx="16">
                  <c:v>5</c:v>
                </c:pt>
                <c:pt idx="17">
                  <c:v>5</c:v>
                </c:pt>
                <c:pt idx="18">
                  <c:v>3</c:v>
                </c:pt>
                <c:pt idx="1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A2-48C9-9CB7-58D235DAF8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85274223"/>
        <c:axId val="1085324751"/>
      </c:barChart>
      <c:catAx>
        <c:axId val="1085274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324751"/>
        <c:crosses val="autoZero"/>
        <c:auto val="1"/>
        <c:lblAlgn val="ctr"/>
        <c:lblOffset val="100"/>
        <c:noMultiLvlLbl val="0"/>
      </c:catAx>
      <c:valAx>
        <c:axId val="1085324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27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'higest strick ret'!$B$1</c:f>
              <c:strCache>
                <c:ptCount val="1"/>
                <c:pt idx="0">
                  <c:v>runs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'higest strick ret'!$A$2:$A$21</c:f>
              <c:strCache>
                <c:ptCount val="2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V Sehwag</c:v>
                </c:pt>
                <c:pt idx="4">
                  <c:v>GJ Maxwell</c:v>
                </c:pt>
                <c:pt idx="5">
                  <c:v>RR Pant</c:v>
                </c:pt>
                <c:pt idx="6">
                  <c:v>AB de Villiers</c:v>
                </c:pt>
                <c:pt idx="7">
                  <c:v>CH Gayle</c:v>
                </c:pt>
                <c:pt idx="8">
                  <c:v>KA Pollard</c:v>
                </c:pt>
                <c:pt idx="9">
                  <c:v>JC Buttler</c:v>
                </c:pt>
                <c:pt idx="10">
                  <c:v>ST Jayasuriya</c:v>
                </c:pt>
                <c:pt idx="11">
                  <c:v>YK Pathan</c:v>
                </c:pt>
                <c:pt idx="12">
                  <c:v>KH Pandya</c:v>
                </c:pt>
                <c:pt idx="13">
                  <c:v>JM Bairstow</c:v>
                </c:pt>
                <c:pt idx="14">
                  <c:v>JA Morkel</c:v>
                </c:pt>
                <c:pt idx="15">
                  <c:v>DA Warner</c:v>
                </c:pt>
                <c:pt idx="16">
                  <c:v>CA Lynn</c:v>
                </c:pt>
                <c:pt idx="17">
                  <c:v>PP Shaw</c:v>
                </c:pt>
                <c:pt idx="18">
                  <c:v>DA Miller</c:v>
                </c:pt>
                <c:pt idx="19">
                  <c:v>AC Gilchrist</c:v>
                </c:pt>
              </c:strCache>
            </c:strRef>
          </c:cat>
          <c:val>
            <c:numRef>
              <c:f>'higest strick ret'!$B$2:$B$21</c:f>
              <c:numCache>
                <c:formatCode>General</c:formatCode>
                <c:ptCount val="20"/>
                <c:pt idx="0">
                  <c:v>1517</c:v>
                </c:pt>
                <c:pt idx="1">
                  <c:v>892</c:v>
                </c:pt>
                <c:pt idx="2">
                  <c:v>1349</c:v>
                </c:pt>
                <c:pt idx="3">
                  <c:v>2728</c:v>
                </c:pt>
                <c:pt idx="4">
                  <c:v>1505</c:v>
                </c:pt>
                <c:pt idx="5">
                  <c:v>2079</c:v>
                </c:pt>
                <c:pt idx="6">
                  <c:v>4849</c:v>
                </c:pt>
                <c:pt idx="7">
                  <c:v>4772</c:v>
                </c:pt>
                <c:pt idx="8">
                  <c:v>3023</c:v>
                </c:pt>
                <c:pt idx="9">
                  <c:v>1714</c:v>
                </c:pt>
                <c:pt idx="10">
                  <c:v>768</c:v>
                </c:pt>
                <c:pt idx="11">
                  <c:v>3204</c:v>
                </c:pt>
                <c:pt idx="12">
                  <c:v>1000</c:v>
                </c:pt>
                <c:pt idx="13">
                  <c:v>790</c:v>
                </c:pt>
                <c:pt idx="14">
                  <c:v>974</c:v>
                </c:pt>
                <c:pt idx="15">
                  <c:v>5254</c:v>
                </c:pt>
                <c:pt idx="16">
                  <c:v>1280</c:v>
                </c:pt>
                <c:pt idx="17">
                  <c:v>826</c:v>
                </c:pt>
                <c:pt idx="18">
                  <c:v>1850</c:v>
                </c:pt>
                <c:pt idx="19">
                  <c:v>2069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BC-4719-A400-5DE53145B231}"/>
            </c:ext>
          </c:extLst>
        </c:ser>
        <c:ser>
          <c:idx val="1"/>
          <c:order val="1"/>
          <c:tx>
            <c:strRef>
              <c:f>'higest strick ret'!$C$1</c:f>
              <c:strCache>
                <c:ptCount val="1"/>
                <c:pt idx="0">
                  <c:v>balls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'higest strick ret'!$A$2:$A$21</c:f>
              <c:strCache>
                <c:ptCount val="2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V Sehwag</c:v>
                </c:pt>
                <c:pt idx="4">
                  <c:v>GJ Maxwell</c:v>
                </c:pt>
                <c:pt idx="5">
                  <c:v>RR Pant</c:v>
                </c:pt>
                <c:pt idx="6">
                  <c:v>AB de Villiers</c:v>
                </c:pt>
                <c:pt idx="7">
                  <c:v>CH Gayle</c:v>
                </c:pt>
                <c:pt idx="8">
                  <c:v>KA Pollard</c:v>
                </c:pt>
                <c:pt idx="9">
                  <c:v>JC Buttler</c:v>
                </c:pt>
                <c:pt idx="10">
                  <c:v>ST Jayasuriya</c:v>
                </c:pt>
                <c:pt idx="11">
                  <c:v>YK Pathan</c:v>
                </c:pt>
                <c:pt idx="12">
                  <c:v>KH Pandya</c:v>
                </c:pt>
                <c:pt idx="13">
                  <c:v>JM Bairstow</c:v>
                </c:pt>
                <c:pt idx="14">
                  <c:v>JA Morkel</c:v>
                </c:pt>
                <c:pt idx="15">
                  <c:v>DA Warner</c:v>
                </c:pt>
                <c:pt idx="16">
                  <c:v>CA Lynn</c:v>
                </c:pt>
                <c:pt idx="17">
                  <c:v>PP Shaw</c:v>
                </c:pt>
                <c:pt idx="18">
                  <c:v>DA Miller</c:v>
                </c:pt>
                <c:pt idx="19">
                  <c:v>AC Gilchrist</c:v>
                </c:pt>
              </c:strCache>
            </c:strRef>
          </c:cat>
          <c:val>
            <c:numRef>
              <c:f>'higest strick ret'!$C$2:$C$21</c:f>
              <c:numCache>
                <c:formatCode>General</c:formatCode>
                <c:ptCount val="20"/>
                <c:pt idx="0">
                  <c:v>832</c:v>
                </c:pt>
                <c:pt idx="1">
                  <c:v>543</c:v>
                </c:pt>
                <c:pt idx="2">
                  <c:v>847</c:v>
                </c:pt>
                <c:pt idx="3">
                  <c:v>1755</c:v>
                </c:pt>
                <c:pt idx="4">
                  <c:v>973</c:v>
                </c:pt>
                <c:pt idx="5">
                  <c:v>1368</c:v>
                </c:pt>
                <c:pt idx="6">
                  <c:v>3192</c:v>
                </c:pt>
                <c:pt idx="7">
                  <c:v>3179</c:v>
                </c:pt>
                <c:pt idx="8">
                  <c:v>2017</c:v>
                </c:pt>
                <c:pt idx="9">
                  <c:v>1146</c:v>
                </c:pt>
                <c:pt idx="10">
                  <c:v>532</c:v>
                </c:pt>
                <c:pt idx="11">
                  <c:v>2241</c:v>
                </c:pt>
                <c:pt idx="12">
                  <c:v>702</c:v>
                </c:pt>
                <c:pt idx="13">
                  <c:v>555</c:v>
                </c:pt>
                <c:pt idx="14">
                  <c:v>686</c:v>
                </c:pt>
                <c:pt idx="15">
                  <c:v>3712</c:v>
                </c:pt>
                <c:pt idx="16">
                  <c:v>910</c:v>
                </c:pt>
                <c:pt idx="17">
                  <c:v>591</c:v>
                </c:pt>
                <c:pt idx="18">
                  <c:v>1333</c:v>
                </c:pt>
                <c:pt idx="19">
                  <c:v>1495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BC-4719-A400-5DE53145B231}"/>
            </c:ext>
          </c:extLst>
        </c:ser>
        <c:ser>
          <c:idx val="2"/>
          <c:order val="2"/>
          <c:tx>
            <c:strRef>
              <c:f>'higest strick ret'!$D$1</c:f>
              <c:strCache>
                <c:ptCount val="1"/>
                <c:pt idx="0">
                  <c:v>strik_rate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'higest strick ret'!$A$2:$A$21</c:f>
              <c:strCache>
                <c:ptCount val="20"/>
                <c:pt idx="0">
                  <c:v>AD Russell</c:v>
                </c:pt>
                <c:pt idx="1">
                  <c:v>SP Narine</c:v>
                </c:pt>
                <c:pt idx="2">
                  <c:v>HH Pandya</c:v>
                </c:pt>
                <c:pt idx="3">
                  <c:v>V Sehwag</c:v>
                </c:pt>
                <c:pt idx="4">
                  <c:v>GJ Maxwell</c:v>
                </c:pt>
                <c:pt idx="5">
                  <c:v>RR Pant</c:v>
                </c:pt>
                <c:pt idx="6">
                  <c:v>AB de Villiers</c:v>
                </c:pt>
                <c:pt idx="7">
                  <c:v>CH Gayle</c:v>
                </c:pt>
                <c:pt idx="8">
                  <c:v>KA Pollard</c:v>
                </c:pt>
                <c:pt idx="9">
                  <c:v>JC Buttler</c:v>
                </c:pt>
                <c:pt idx="10">
                  <c:v>ST Jayasuriya</c:v>
                </c:pt>
                <c:pt idx="11">
                  <c:v>YK Pathan</c:v>
                </c:pt>
                <c:pt idx="12">
                  <c:v>KH Pandya</c:v>
                </c:pt>
                <c:pt idx="13">
                  <c:v>JM Bairstow</c:v>
                </c:pt>
                <c:pt idx="14">
                  <c:v>JA Morkel</c:v>
                </c:pt>
                <c:pt idx="15">
                  <c:v>DA Warner</c:v>
                </c:pt>
                <c:pt idx="16">
                  <c:v>CA Lynn</c:v>
                </c:pt>
                <c:pt idx="17">
                  <c:v>PP Shaw</c:v>
                </c:pt>
                <c:pt idx="18">
                  <c:v>DA Miller</c:v>
                </c:pt>
                <c:pt idx="19">
                  <c:v>AC Gilchrist</c:v>
                </c:pt>
              </c:strCache>
            </c:strRef>
          </c:cat>
          <c:val>
            <c:numRef>
              <c:f>'higest strick ret'!$D$2:$D$21</c:f>
              <c:numCache>
                <c:formatCode>General</c:formatCode>
                <c:ptCount val="20"/>
                <c:pt idx="0">
                  <c:v>182.33173076923001</c:v>
                </c:pt>
                <c:pt idx="1">
                  <c:v>164.27255985267001</c:v>
                </c:pt>
                <c:pt idx="2">
                  <c:v>159.26800472254999</c:v>
                </c:pt>
                <c:pt idx="3">
                  <c:v>155.44159544159501</c:v>
                </c:pt>
                <c:pt idx="4">
                  <c:v>154.676258992805</c:v>
                </c:pt>
                <c:pt idx="5">
                  <c:v>151.97368421052599</c:v>
                </c:pt>
                <c:pt idx="6">
                  <c:v>151.91102756892201</c:v>
                </c:pt>
                <c:pt idx="7">
                  <c:v>150.110097514941</c:v>
                </c:pt>
                <c:pt idx="8">
                  <c:v>149.876053544868</c:v>
                </c:pt>
                <c:pt idx="9">
                  <c:v>149.56369982547901</c:v>
                </c:pt>
                <c:pt idx="10">
                  <c:v>144.36090225563899</c:v>
                </c:pt>
                <c:pt idx="11">
                  <c:v>142.97188755019999</c:v>
                </c:pt>
                <c:pt idx="12">
                  <c:v>142.45014245014201</c:v>
                </c:pt>
                <c:pt idx="13">
                  <c:v>142.34234234234199</c:v>
                </c:pt>
                <c:pt idx="14">
                  <c:v>141.98250728862899</c:v>
                </c:pt>
                <c:pt idx="15">
                  <c:v>141.54094827586201</c:v>
                </c:pt>
                <c:pt idx="16">
                  <c:v>140.65934065933999</c:v>
                </c:pt>
                <c:pt idx="17">
                  <c:v>139.76311336717399</c:v>
                </c:pt>
                <c:pt idx="18">
                  <c:v>138.78469617404301</c:v>
                </c:pt>
                <c:pt idx="19">
                  <c:v>138.39464882943099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BC-4719-A400-5DE53145B2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038435519"/>
        <c:axId val="1002092207"/>
      </c:barChart>
      <c:catAx>
        <c:axId val="103843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2092207"/>
        <c:crosses val="autoZero"/>
        <c:auto val="1"/>
        <c:lblAlgn val="ctr"/>
        <c:lblOffset val="100"/>
        <c:noMultiLvlLbl val="0"/>
      </c:catAx>
      <c:valAx>
        <c:axId val="100209220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3843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'top caughter'!$B$1</c:f>
              <c:strCache>
                <c:ptCount val="1"/>
                <c:pt idx="0">
                  <c:v>catch_taken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caughter'!$A$2:$A$22</c:f>
              <c:strCache>
                <c:ptCount val="21"/>
                <c:pt idx="0">
                  <c:v>KD Karthik</c:v>
                </c:pt>
                <c:pt idx="1">
                  <c:v>MS Dhoni</c:v>
                </c:pt>
                <c:pt idx="2">
                  <c:v>AB de Villiers</c:v>
                </c:pt>
                <c:pt idx="3">
                  <c:v>SK Raina</c:v>
                </c:pt>
                <c:pt idx="4">
                  <c:v>RG Sharma</c:v>
                </c:pt>
                <c:pt idx="5">
                  <c:v>RV Uthappa</c:v>
                </c:pt>
                <c:pt idx="6">
                  <c:v>KA Pollard</c:v>
                </c:pt>
                <c:pt idx="7">
                  <c:v>V Kohli</c:v>
                </c:pt>
                <c:pt idx="8">
                  <c:v>S Dhawan</c:v>
                </c:pt>
                <c:pt idx="9">
                  <c:v>MK Pandey</c:v>
                </c:pt>
                <c:pt idx="10">
                  <c:v>PA Patel</c:v>
                </c:pt>
                <c:pt idx="11">
                  <c:v>DA Warner</c:v>
                </c:pt>
                <c:pt idx="12">
                  <c:v>NV Ojha</c:v>
                </c:pt>
                <c:pt idx="13">
                  <c:v>DJ Bravo</c:v>
                </c:pt>
                <c:pt idx="14">
                  <c:v>RA Jadeja</c:v>
                </c:pt>
                <c:pt idx="15">
                  <c:v>WP Saha</c:v>
                </c:pt>
                <c:pt idx="16">
                  <c:v>AM Rahane</c:v>
                </c:pt>
                <c:pt idx="17">
                  <c:v>AT Rayudu</c:v>
                </c:pt>
                <c:pt idx="18">
                  <c:v>F du Plessis</c:v>
                </c:pt>
                <c:pt idx="19">
                  <c:v>SV Samson</c:v>
                </c:pt>
                <c:pt idx="20">
                  <c:v>AC Gilchrist</c:v>
                </c:pt>
              </c:strCache>
            </c:strRef>
          </c:cat>
          <c:val>
            <c:numRef>
              <c:f>'top caughter'!$B$2:$B$22</c:f>
              <c:numCache>
                <c:formatCode>General</c:formatCode>
                <c:ptCount val="21"/>
                <c:pt idx="0">
                  <c:v>118</c:v>
                </c:pt>
                <c:pt idx="1">
                  <c:v>113</c:v>
                </c:pt>
                <c:pt idx="2">
                  <c:v>103</c:v>
                </c:pt>
                <c:pt idx="3">
                  <c:v>99</c:v>
                </c:pt>
                <c:pt idx="4">
                  <c:v>88</c:v>
                </c:pt>
                <c:pt idx="5">
                  <c:v>87</c:v>
                </c:pt>
                <c:pt idx="6">
                  <c:v>84</c:v>
                </c:pt>
                <c:pt idx="7">
                  <c:v>76</c:v>
                </c:pt>
                <c:pt idx="8">
                  <c:v>73</c:v>
                </c:pt>
                <c:pt idx="9">
                  <c:v>70</c:v>
                </c:pt>
                <c:pt idx="10">
                  <c:v>69</c:v>
                </c:pt>
                <c:pt idx="11">
                  <c:v>66</c:v>
                </c:pt>
                <c:pt idx="12">
                  <c:v>65</c:v>
                </c:pt>
                <c:pt idx="13">
                  <c:v>64</c:v>
                </c:pt>
                <c:pt idx="14">
                  <c:v>63</c:v>
                </c:pt>
                <c:pt idx="15">
                  <c:v>62</c:v>
                </c:pt>
                <c:pt idx="16">
                  <c:v>58</c:v>
                </c:pt>
                <c:pt idx="17">
                  <c:v>56</c:v>
                </c:pt>
                <c:pt idx="18">
                  <c:v>54</c:v>
                </c:pt>
                <c:pt idx="19">
                  <c:v>52</c:v>
                </c:pt>
                <c:pt idx="2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2B-4A70-B681-CCA7FCDFFB4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91074975"/>
        <c:axId val="992403055"/>
      </c:barChart>
      <c:catAx>
        <c:axId val="991074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403055"/>
        <c:crosses val="autoZero"/>
        <c:auto val="1"/>
        <c:lblAlgn val="ctr"/>
        <c:lblOffset val="100"/>
        <c:noMultiLvlLbl val="0"/>
      </c:catAx>
      <c:valAx>
        <c:axId val="992403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074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6F4-48E7-A6E2-7D69B21D8D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6F4-48E7-A6E2-7D69B21D8DB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Sheet1!$A$1:$B$1</c:f>
              <c:strCache>
                <c:ptCount val="2"/>
                <c:pt idx="0">
                  <c:v>Total Boundries</c:v>
                </c:pt>
                <c:pt idx="1">
                  <c:v>Total DOT Balls</c:v>
                </c:pt>
              </c:strCache>
            </c:strRef>
          </c:cat>
          <c:val>
            <c:numRef>
              <c:f>Sheet1!$A$2:$B$2</c:f>
              <c:numCache>
                <c:formatCode>General</c:formatCode>
                <c:ptCount val="2"/>
                <c:pt idx="0">
                  <c:v>30810</c:v>
                </c:pt>
                <c:pt idx="1">
                  <c:v>77637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F4-48E7-A6E2-7D69B21D8DB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'winner by run or wicket'!$B$1</c:f>
              <c:strCache>
                <c:ptCount val="1"/>
                <c:pt idx="0">
                  <c:v>won_by_runs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'winner by run or wicket'!$A$2:$A$17</c:f>
              <c:strCache>
                <c:ptCount val="16"/>
                <c:pt idx="0">
                  <c:v>Deccan Chargers</c:v>
                </c:pt>
                <c:pt idx="1">
                  <c:v>Gujarat Lions</c:v>
                </c:pt>
                <c:pt idx="2">
                  <c:v>Delhi Capitals</c:v>
                </c:pt>
                <c:pt idx="3">
                  <c:v>Sunrisers Hyderabad</c:v>
                </c:pt>
                <c:pt idx="4">
                  <c:v>Kolkata Knight Riders</c:v>
                </c:pt>
                <c:pt idx="5">
                  <c:v>Rising Pune Supergiants</c:v>
                </c:pt>
                <c:pt idx="6">
                  <c:v>NA</c:v>
                </c:pt>
                <c:pt idx="7">
                  <c:v>Pune Warriors</c:v>
                </c:pt>
                <c:pt idx="8">
                  <c:v>Royal Challengers Bangalore</c:v>
                </c:pt>
                <c:pt idx="9">
                  <c:v>Kochi Tuskers Kerala</c:v>
                </c:pt>
                <c:pt idx="10">
                  <c:v>Rising Pune Supergiant</c:v>
                </c:pt>
                <c:pt idx="11">
                  <c:v>Mumbai Indians</c:v>
                </c:pt>
                <c:pt idx="12">
                  <c:v>Chennai Super Kings</c:v>
                </c:pt>
                <c:pt idx="13">
                  <c:v>Delhi Daredevils</c:v>
                </c:pt>
                <c:pt idx="14">
                  <c:v>Kings XI Punjab</c:v>
                </c:pt>
                <c:pt idx="15">
                  <c:v>Rajasthan Royals</c:v>
                </c:pt>
              </c:strCache>
            </c:strRef>
          </c:cat>
          <c:val>
            <c:numRef>
              <c:f>'winner by run or wicket'!$B$2:$B$17</c:f>
              <c:numCache>
                <c:formatCode>General</c:formatCode>
                <c:ptCount val="16"/>
                <c:pt idx="0">
                  <c:v>18</c:v>
                </c:pt>
                <c:pt idx="1">
                  <c:v>1</c:v>
                </c:pt>
                <c:pt idx="2">
                  <c:v>9</c:v>
                </c:pt>
                <c:pt idx="3">
                  <c:v>34</c:v>
                </c:pt>
                <c:pt idx="4">
                  <c:v>41</c:v>
                </c:pt>
                <c:pt idx="5">
                  <c:v>2</c:v>
                </c:pt>
                <c:pt idx="6">
                  <c:v>0</c:v>
                </c:pt>
                <c:pt idx="7">
                  <c:v>6</c:v>
                </c:pt>
                <c:pt idx="8">
                  <c:v>38</c:v>
                </c:pt>
                <c:pt idx="9">
                  <c:v>2</c:v>
                </c:pt>
                <c:pt idx="10">
                  <c:v>5</c:v>
                </c:pt>
                <c:pt idx="11">
                  <c:v>62</c:v>
                </c:pt>
                <c:pt idx="12">
                  <c:v>53</c:v>
                </c:pt>
                <c:pt idx="13">
                  <c:v>25</c:v>
                </c:pt>
                <c:pt idx="14">
                  <c:v>40</c:v>
                </c:pt>
                <c:pt idx="1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C-46D1-9EEF-5BE8340CC9CF}"/>
            </c:ext>
          </c:extLst>
        </c:ser>
        <c:ser>
          <c:idx val="1"/>
          <c:order val="1"/>
          <c:tx>
            <c:strRef>
              <c:f>'winner by run or wicket'!$C$1</c:f>
              <c:strCache>
                <c:ptCount val="1"/>
                <c:pt idx="0">
                  <c:v>won_by_wickets</c:v>
                </c:pt>
              </c:strCache>
            </c:strRef>
          </c:tx>
          <c:spPr>
            <a:pattFill prst="narVert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'winner by run or wicket'!$A$2:$A$17</c:f>
              <c:strCache>
                <c:ptCount val="16"/>
                <c:pt idx="0">
                  <c:v>Deccan Chargers</c:v>
                </c:pt>
                <c:pt idx="1">
                  <c:v>Gujarat Lions</c:v>
                </c:pt>
                <c:pt idx="2">
                  <c:v>Delhi Capitals</c:v>
                </c:pt>
                <c:pt idx="3">
                  <c:v>Sunrisers Hyderabad</c:v>
                </c:pt>
                <c:pt idx="4">
                  <c:v>Kolkata Knight Riders</c:v>
                </c:pt>
                <c:pt idx="5">
                  <c:v>Rising Pune Supergiants</c:v>
                </c:pt>
                <c:pt idx="6">
                  <c:v>NA</c:v>
                </c:pt>
                <c:pt idx="7">
                  <c:v>Pune Warriors</c:v>
                </c:pt>
                <c:pt idx="8">
                  <c:v>Royal Challengers Bangalore</c:v>
                </c:pt>
                <c:pt idx="9">
                  <c:v>Kochi Tuskers Kerala</c:v>
                </c:pt>
                <c:pt idx="10">
                  <c:v>Rising Pune Supergiant</c:v>
                </c:pt>
                <c:pt idx="11">
                  <c:v>Mumbai Indians</c:v>
                </c:pt>
                <c:pt idx="12">
                  <c:v>Chennai Super Kings</c:v>
                </c:pt>
                <c:pt idx="13">
                  <c:v>Delhi Daredevils</c:v>
                </c:pt>
                <c:pt idx="14">
                  <c:v>Kings XI Punjab</c:v>
                </c:pt>
                <c:pt idx="15">
                  <c:v>Rajasthan Royals</c:v>
                </c:pt>
              </c:strCache>
            </c:strRef>
          </c:cat>
          <c:val>
            <c:numRef>
              <c:f>'winner by run or wicket'!$C$2:$C$17</c:f>
              <c:numCache>
                <c:formatCode>General</c:formatCode>
                <c:ptCount val="16"/>
                <c:pt idx="0">
                  <c:v>11</c:v>
                </c:pt>
                <c:pt idx="1">
                  <c:v>12</c:v>
                </c:pt>
                <c:pt idx="2">
                  <c:v>8</c:v>
                </c:pt>
                <c:pt idx="3">
                  <c:v>31</c:v>
                </c:pt>
                <c:pt idx="4">
                  <c:v>57</c:v>
                </c:pt>
                <c:pt idx="5">
                  <c:v>3</c:v>
                </c:pt>
                <c:pt idx="6">
                  <c:v>0</c:v>
                </c:pt>
                <c:pt idx="7">
                  <c:v>6</c:v>
                </c:pt>
                <c:pt idx="8">
                  <c:v>51</c:v>
                </c:pt>
                <c:pt idx="9">
                  <c:v>4</c:v>
                </c:pt>
                <c:pt idx="10">
                  <c:v>5</c:v>
                </c:pt>
                <c:pt idx="11">
                  <c:v>56</c:v>
                </c:pt>
                <c:pt idx="12">
                  <c:v>53</c:v>
                </c:pt>
                <c:pt idx="13">
                  <c:v>42</c:v>
                </c:pt>
                <c:pt idx="14">
                  <c:v>45</c:v>
                </c:pt>
                <c:pt idx="1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4C-46D1-9EEF-5BE8340CC9C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028167551"/>
        <c:axId val="1034462559"/>
      </c:barChart>
      <c:catAx>
        <c:axId val="10281675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462559"/>
        <c:crosses val="autoZero"/>
        <c:auto val="1"/>
        <c:lblAlgn val="ctr"/>
        <c:lblOffset val="100"/>
        <c:noMultiLvlLbl val="0"/>
      </c:catAx>
      <c:valAx>
        <c:axId val="1034462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167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'dismissal kind of NA'!$B$1</c:f>
              <c:strCache>
                <c:ptCount val="1"/>
                <c:pt idx="0">
                  <c:v>total_dismissals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'dismissal kind of NA'!$A$2:$A$10</c:f>
              <c:strCache>
                <c:ptCount val="9"/>
                <c:pt idx="0">
                  <c:v>bowled</c:v>
                </c:pt>
                <c:pt idx="1">
                  <c:v>caught</c:v>
                </c:pt>
                <c:pt idx="2">
                  <c:v>caught and bowled</c:v>
                </c:pt>
                <c:pt idx="3">
                  <c:v>hit wicket</c:v>
                </c:pt>
                <c:pt idx="4">
                  <c:v>lbw</c:v>
                </c:pt>
                <c:pt idx="5">
                  <c:v>obstructing the field</c:v>
                </c:pt>
                <c:pt idx="6">
                  <c:v>retired hurt</c:v>
                </c:pt>
                <c:pt idx="7">
                  <c:v>run out</c:v>
                </c:pt>
                <c:pt idx="8">
                  <c:v>stumped</c:v>
                </c:pt>
              </c:strCache>
            </c:strRef>
          </c:cat>
          <c:val>
            <c:numRef>
              <c:f>'dismissal kind of NA'!$B$2:$B$10</c:f>
              <c:numCache>
                <c:formatCode>General</c:formatCode>
                <c:ptCount val="9"/>
                <c:pt idx="0">
                  <c:v>1700</c:v>
                </c:pt>
                <c:pt idx="1">
                  <c:v>5743</c:v>
                </c:pt>
                <c:pt idx="2">
                  <c:v>269</c:v>
                </c:pt>
                <c:pt idx="3">
                  <c:v>12</c:v>
                </c:pt>
                <c:pt idx="4">
                  <c:v>571</c:v>
                </c:pt>
                <c:pt idx="5">
                  <c:v>2</c:v>
                </c:pt>
                <c:pt idx="6">
                  <c:v>11</c:v>
                </c:pt>
                <c:pt idx="7">
                  <c:v>893</c:v>
                </c:pt>
                <c:pt idx="8">
                  <c:v>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D8-4519-8F15-23EE62FCE2F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69805776"/>
        <c:axId val="369671008"/>
      </c:barChart>
      <c:catAx>
        <c:axId val="369805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71008"/>
        <c:crosses val="autoZero"/>
        <c:auto val="1"/>
        <c:lblAlgn val="ctr"/>
        <c:lblOffset val="100"/>
        <c:noMultiLvlLbl val="0"/>
      </c:catAx>
      <c:valAx>
        <c:axId val="369671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80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 err="1">
                <a:solidFill>
                  <a:srgbClr val="FF0000"/>
                </a:solidFill>
              </a:rPr>
              <a:t>total_extra_runs</a:t>
            </a:r>
            <a:endParaRPr lang="en-IN" dirty="0">
              <a:solidFill>
                <a:srgbClr val="FF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'concadmeximum extra run'!$B$1</c:f>
              <c:strCache>
                <c:ptCount val="1"/>
                <c:pt idx="0">
                  <c:v>total_extra_runs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8DF-4AB5-B6DF-1EE23B06DC2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8DF-4AB5-B6DF-1EE23B06DC2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8DF-4AB5-B6DF-1EE23B06DC2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8DF-4AB5-B6DF-1EE23B06DC25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8DF-4AB5-B6DF-1EE23B06DC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'concadmeximum extra run'!$A$2:$A$6</c:f>
              <c:strCache>
                <c:ptCount val="5"/>
                <c:pt idx="0">
                  <c:v>SL Malinga</c:v>
                </c:pt>
                <c:pt idx="1">
                  <c:v>P Kumar</c:v>
                </c:pt>
                <c:pt idx="2">
                  <c:v>UT Yadav</c:v>
                </c:pt>
                <c:pt idx="3">
                  <c:v>DJ Bravo</c:v>
                </c:pt>
                <c:pt idx="4">
                  <c:v>B Kumar</c:v>
                </c:pt>
              </c:strCache>
            </c:strRef>
          </c:cat>
          <c:val>
            <c:numRef>
              <c:f>'concadmeximum extra run'!$B$2:$B$6</c:f>
              <c:numCache>
                <c:formatCode>General</c:formatCode>
                <c:ptCount val="5"/>
                <c:pt idx="0">
                  <c:v>293</c:v>
                </c:pt>
                <c:pt idx="1">
                  <c:v>236</c:v>
                </c:pt>
                <c:pt idx="2">
                  <c:v>226</c:v>
                </c:pt>
                <c:pt idx="3">
                  <c:v>210</c:v>
                </c:pt>
                <c:pt idx="4">
                  <c:v>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8DF-4AB5-B6DF-1EE23B06DC2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'each vanue macthes run'!$B$1</c:f>
              <c:strCache>
                <c:ptCount val="1"/>
                <c:pt idx="0">
                  <c:v>total_runs_scored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'each vanue macthes run'!$A$2:$A$37</c:f>
              <c:strCache>
                <c:ptCount val="36"/>
                <c:pt idx="0">
                  <c:v>Eden Gardens</c:v>
                </c:pt>
                <c:pt idx="1">
                  <c:v>Wankhede Stadium</c:v>
                </c:pt>
                <c:pt idx="2">
                  <c:v>Feroz Shah Kotla</c:v>
                </c:pt>
                <c:pt idx="3">
                  <c:v>M Chinnaswamy Stadium</c:v>
                </c:pt>
                <c:pt idx="4">
                  <c:v>Rajiv Gandhi International Stadium, Uppal</c:v>
                </c:pt>
                <c:pt idx="5">
                  <c:v>MA Chidambaram Stadium, Chepauk</c:v>
                </c:pt>
                <c:pt idx="6">
                  <c:v>Sawai Mansingh Stadium</c:v>
                </c:pt>
                <c:pt idx="7">
                  <c:v>Punjab Cricket Association Stadium, Mohali</c:v>
                </c:pt>
                <c:pt idx="8">
                  <c:v>Dubai International Cricket Stadium</c:v>
                </c:pt>
                <c:pt idx="9">
                  <c:v>Sheikh Zayed Stadium</c:v>
                </c:pt>
                <c:pt idx="10">
                  <c:v>Punjab Cricket Association IS Bindra Stadium, Mohali</c:v>
                </c:pt>
                <c:pt idx="11">
                  <c:v>Maharashtra Cricket Association Stadium</c:v>
                </c:pt>
                <c:pt idx="12">
                  <c:v>Sharjah Cricket Stadium</c:v>
                </c:pt>
                <c:pt idx="13">
                  <c:v>M.Chinnaswamy Stadium</c:v>
                </c:pt>
                <c:pt idx="14">
                  <c:v>Dr DY Patil Sports Academy</c:v>
                </c:pt>
                <c:pt idx="15">
                  <c:v>Subrata Roy Sahara Stadium</c:v>
                </c:pt>
                <c:pt idx="16">
                  <c:v>Kingsmead</c:v>
                </c:pt>
                <c:pt idx="17">
                  <c:v>Brabourne Stadium</c:v>
                </c:pt>
                <c:pt idx="18">
                  <c:v>Dr. Y.S. Rajasekhara Reddy ACA-VDCA Cricket Stadium</c:v>
                </c:pt>
                <c:pt idx="19">
                  <c:v>Sardar Patel Stadium, Motera</c:v>
                </c:pt>
                <c:pt idx="20">
                  <c:v>SuperSport Park</c:v>
                </c:pt>
                <c:pt idx="21">
                  <c:v>Saurashtra Cricket Association Stadium</c:v>
                </c:pt>
                <c:pt idx="22">
                  <c:v>Himachal Pradesh Cricket Association Stadium</c:v>
                </c:pt>
                <c:pt idx="23">
                  <c:v>Holkar Cricket Stadium</c:v>
                </c:pt>
                <c:pt idx="24">
                  <c:v>New Wanderers Stadium</c:v>
                </c:pt>
                <c:pt idx="25">
                  <c:v>Barabati Stadium</c:v>
                </c:pt>
                <c:pt idx="26">
                  <c:v>JSCA International Stadium Complex</c:v>
                </c:pt>
                <c:pt idx="27">
                  <c:v>St George's Park</c:v>
                </c:pt>
                <c:pt idx="28">
                  <c:v>Newlands</c:v>
                </c:pt>
                <c:pt idx="29">
                  <c:v>Shaheed Veer Narayan Singh International Stadium</c:v>
                </c:pt>
                <c:pt idx="30">
                  <c:v>Nehru Stadium</c:v>
                </c:pt>
                <c:pt idx="31">
                  <c:v>Green Park</c:v>
                </c:pt>
                <c:pt idx="32">
                  <c:v>De Beers Diamond Oval</c:v>
                </c:pt>
                <c:pt idx="33">
                  <c:v>Vidarbha Cricket Association Stadium, Jamtha</c:v>
                </c:pt>
                <c:pt idx="34">
                  <c:v>Buffalo Park</c:v>
                </c:pt>
                <c:pt idx="35">
                  <c:v>OUTsurance Oval</c:v>
                </c:pt>
              </c:strCache>
            </c:strRef>
          </c:cat>
          <c:val>
            <c:numRef>
              <c:f>'each vanue macthes run'!$B$2:$B$37</c:f>
              <c:numCache>
                <c:formatCode>General</c:formatCode>
                <c:ptCount val="36"/>
                <c:pt idx="0">
                  <c:v>23658</c:v>
                </c:pt>
                <c:pt idx="1">
                  <c:v>23390</c:v>
                </c:pt>
                <c:pt idx="2">
                  <c:v>22947</c:v>
                </c:pt>
                <c:pt idx="3">
                  <c:v>20237</c:v>
                </c:pt>
                <c:pt idx="4">
                  <c:v>19484</c:v>
                </c:pt>
                <c:pt idx="5">
                  <c:v>17821</c:v>
                </c:pt>
                <c:pt idx="6">
                  <c:v>14264</c:v>
                </c:pt>
                <c:pt idx="7">
                  <c:v>10987</c:v>
                </c:pt>
                <c:pt idx="8">
                  <c:v>10402</c:v>
                </c:pt>
                <c:pt idx="9">
                  <c:v>8830</c:v>
                </c:pt>
                <c:pt idx="10">
                  <c:v>7021</c:v>
                </c:pt>
                <c:pt idx="11">
                  <c:v>6780</c:v>
                </c:pt>
                <c:pt idx="12">
                  <c:v>5924</c:v>
                </c:pt>
                <c:pt idx="13">
                  <c:v>5127</c:v>
                </c:pt>
                <c:pt idx="14">
                  <c:v>4810</c:v>
                </c:pt>
                <c:pt idx="15">
                  <c:v>4755</c:v>
                </c:pt>
                <c:pt idx="16">
                  <c:v>4353</c:v>
                </c:pt>
                <c:pt idx="17">
                  <c:v>3842</c:v>
                </c:pt>
                <c:pt idx="18">
                  <c:v>3746</c:v>
                </c:pt>
                <c:pt idx="19">
                  <c:v>3746</c:v>
                </c:pt>
                <c:pt idx="20">
                  <c:v>3653</c:v>
                </c:pt>
                <c:pt idx="21">
                  <c:v>3316</c:v>
                </c:pt>
                <c:pt idx="22">
                  <c:v>2897</c:v>
                </c:pt>
                <c:pt idx="23">
                  <c:v>2872</c:v>
                </c:pt>
                <c:pt idx="24">
                  <c:v>2292</c:v>
                </c:pt>
                <c:pt idx="25">
                  <c:v>2278</c:v>
                </c:pt>
                <c:pt idx="26">
                  <c:v>2056</c:v>
                </c:pt>
                <c:pt idx="27">
                  <c:v>2033</c:v>
                </c:pt>
                <c:pt idx="28">
                  <c:v>1764</c:v>
                </c:pt>
                <c:pt idx="29">
                  <c:v>1741</c:v>
                </c:pt>
                <c:pt idx="30">
                  <c:v>1363</c:v>
                </c:pt>
                <c:pt idx="31">
                  <c:v>1298</c:v>
                </c:pt>
                <c:pt idx="32">
                  <c:v>897</c:v>
                </c:pt>
                <c:pt idx="33">
                  <c:v>882</c:v>
                </c:pt>
                <c:pt idx="34">
                  <c:v>799</c:v>
                </c:pt>
                <c:pt idx="35">
                  <c:v>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FC-404E-BEF7-3C5CAE0EE717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86708032"/>
        <c:axId val="1927799024"/>
      </c:barChart>
      <c:catAx>
        <c:axId val="1986708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799024"/>
        <c:crosses val="autoZero"/>
        <c:auto val="1"/>
        <c:lblAlgn val="ctr"/>
        <c:lblOffset val="100"/>
        <c:noMultiLvlLbl val="0"/>
      </c:catAx>
      <c:valAx>
        <c:axId val="1927799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7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'edan gardan matches'!$A$1</c:f>
              <c:strCache>
                <c:ptCount val="1"/>
                <c:pt idx="0">
                  <c:v>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'edan gardan matches'!$A$2:$A$12</c:f>
              <c:numCache>
                <c:formatCode>General</c:formatCode>
                <c:ptCount val="11"/>
                <c:pt idx="0">
                  <c:v>2018</c:v>
                </c:pt>
                <c:pt idx="1">
                  <c:v>2019</c:v>
                </c:pt>
                <c:pt idx="2">
                  <c:v>2015</c:v>
                </c:pt>
                <c:pt idx="3">
                  <c:v>2013</c:v>
                </c:pt>
                <c:pt idx="4">
                  <c:v>2017</c:v>
                </c:pt>
                <c:pt idx="5">
                  <c:v>2010</c:v>
                </c:pt>
                <c:pt idx="6">
                  <c:v>2016</c:v>
                </c:pt>
                <c:pt idx="7">
                  <c:v>2012</c:v>
                </c:pt>
                <c:pt idx="8">
                  <c:v>2011</c:v>
                </c:pt>
                <c:pt idx="9">
                  <c:v>2008</c:v>
                </c:pt>
                <c:pt idx="10">
                  <c:v>2014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F9-4B5D-82C2-444A53EC5EE5}"/>
            </c:ext>
          </c:extLst>
        </c:ser>
        <c:ser>
          <c:idx val="1"/>
          <c:order val="1"/>
          <c:tx>
            <c:strRef>
              <c:f>'edan gardan matches'!$B$1</c:f>
              <c:strCache>
                <c:ptCount val="1"/>
                <c:pt idx="0">
                  <c:v>total_runs_scored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'edan gardan matches'!$B$2:$B$12</c:f>
              <c:numCache>
                <c:formatCode>General</c:formatCode>
                <c:ptCount val="11"/>
                <c:pt idx="0">
                  <c:v>2885</c:v>
                </c:pt>
                <c:pt idx="1">
                  <c:v>2651</c:v>
                </c:pt>
                <c:pt idx="2">
                  <c:v>2386</c:v>
                </c:pt>
                <c:pt idx="3">
                  <c:v>2304</c:v>
                </c:pt>
                <c:pt idx="4">
                  <c:v>2194</c:v>
                </c:pt>
                <c:pt idx="5">
                  <c:v>2167</c:v>
                </c:pt>
                <c:pt idx="6">
                  <c:v>2073</c:v>
                </c:pt>
                <c:pt idx="7">
                  <c:v>2012</c:v>
                </c:pt>
                <c:pt idx="8">
                  <c:v>1854</c:v>
                </c:pt>
                <c:pt idx="9">
                  <c:v>1843</c:v>
                </c:pt>
                <c:pt idx="10">
                  <c:v>1289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F9-4B5D-82C2-444A53EC5EE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976803727"/>
        <c:axId val="1975460511"/>
      </c:barChart>
      <c:catAx>
        <c:axId val="1976803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5460511"/>
        <c:crosses val="autoZero"/>
        <c:auto val="1"/>
        <c:lblAlgn val="ctr"/>
        <c:lblOffset val="100"/>
        <c:noMultiLvlLbl val="0"/>
      </c:catAx>
      <c:valAx>
        <c:axId val="19754605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76803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'tos winning percenteg'!$B$1</c:f>
              <c:strCache>
                <c:ptCount val="1"/>
                <c:pt idx="0">
                  <c:v>match_plyaed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percenteg'!$B$2:$B$16</c:f>
              <c:numCache>
                <c:formatCode>General</c:formatCode>
                <c:ptCount val="15"/>
                <c:pt idx="0">
                  <c:v>6</c:v>
                </c:pt>
                <c:pt idx="1">
                  <c:v>97</c:v>
                </c:pt>
                <c:pt idx="2">
                  <c:v>106</c:v>
                </c:pt>
                <c:pt idx="3">
                  <c:v>98</c:v>
                </c:pt>
                <c:pt idx="4">
                  <c:v>87</c:v>
                </c:pt>
                <c:pt idx="5">
                  <c:v>80</c:v>
                </c:pt>
                <c:pt idx="6">
                  <c:v>85</c:v>
                </c:pt>
                <c:pt idx="7">
                  <c:v>57</c:v>
                </c:pt>
                <c:pt idx="8">
                  <c:v>43</c:v>
                </c:pt>
                <c:pt idx="9">
                  <c:v>87</c:v>
                </c:pt>
                <c:pt idx="10">
                  <c:v>20</c:v>
                </c:pt>
                <c:pt idx="11">
                  <c:v>20</c:v>
                </c:pt>
                <c:pt idx="12">
                  <c:v>8</c:v>
                </c:pt>
                <c:pt idx="13">
                  <c:v>7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1B-49E7-A5B3-7EFFC050BBA4}"/>
            </c:ext>
          </c:extLst>
        </c:ser>
        <c:ser>
          <c:idx val="1"/>
          <c:order val="1"/>
          <c:tx>
            <c:strRef>
              <c:f>'tos winning percenteg'!$C$1</c:f>
              <c:strCache>
                <c:ptCount val="1"/>
                <c:pt idx="0">
                  <c:v>toss_win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percenteg'!$C$2:$C$16</c:f>
              <c:numCache>
                <c:formatCode>General</c:formatCode>
                <c:ptCount val="15"/>
                <c:pt idx="0">
                  <c:v>6</c:v>
                </c:pt>
                <c:pt idx="1">
                  <c:v>97</c:v>
                </c:pt>
                <c:pt idx="2">
                  <c:v>106</c:v>
                </c:pt>
                <c:pt idx="3">
                  <c:v>98</c:v>
                </c:pt>
                <c:pt idx="4">
                  <c:v>87</c:v>
                </c:pt>
                <c:pt idx="5">
                  <c:v>80</c:v>
                </c:pt>
                <c:pt idx="6">
                  <c:v>85</c:v>
                </c:pt>
                <c:pt idx="7">
                  <c:v>57</c:v>
                </c:pt>
                <c:pt idx="8">
                  <c:v>43</c:v>
                </c:pt>
                <c:pt idx="9">
                  <c:v>87</c:v>
                </c:pt>
                <c:pt idx="10">
                  <c:v>20</c:v>
                </c:pt>
                <c:pt idx="11">
                  <c:v>20</c:v>
                </c:pt>
                <c:pt idx="12">
                  <c:v>8</c:v>
                </c:pt>
                <c:pt idx="13">
                  <c:v>7</c:v>
                </c:pt>
                <c:pt idx="1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1B-49E7-A5B3-7EFFC050BBA4}"/>
            </c:ext>
          </c:extLst>
        </c:ser>
        <c:ser>
          <c:idx val="2"/>
          <c:order val="2"/>
          <c:tx>
            <c:strRef>
              <c:f>'tos winning percenteg'!$D$1</c:f>
              <c:strCache>
                <c:ptCount val="1"/>
                <c:pt idx="0">
                  <c:v>toss_loss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percenteg'!$D$2:$D$16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1B-49E7-A5B3-7EFFC050BBA4}"/>
            </c:ext>
          </c:extLst>
        </c:ser>
        <c:ser>
          <c:idx val="3"/>
          <c:order val="3"/>
          <c:tx>
            <c:strRef>
              <c:f>'tos winning percenteg'!$E$1</c:f>
              <c:strCache>
                <c:ptCount val="1"/>
                <c:pt idx="0">
                  <c:v>bat_first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percenteg'!$E$2:$E$16</c:f>
              <c:numCache>
                <c:formatCode>General</c:formatCode>
                <c:ptCount val="15"/>
                <c:pt idx="0">
                  <c:v>0</c:v>
                </c:pt>
                <c:pt idx="1">
                  <c:v>51</c:v>
                </c:pt>
                <c:pt idx="2">
                  <c:v>48</c:v>
                </c:pt>
                <c:pt idx="3">
                  <c:v>34</c:v>
                </c:pt>
                <c:pt idx="4">
                  <c:v>34</c:v>
                </c:pt>
                <c:pt idx="5">
                  <c:v>29</c:v>
                </c:pt>
                <c:pt idx="6">
                  <c:v>27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11</c:v>
                </c:pt>
                <c:pt idx="11">
                  <c:v>7</c:v>
                </c:pt>
                <c:pt idx="12">
                  <c:v>3</c:v>
                </c:pt>
                <c:pt idx="13">
                  <c:v>3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1B-49E7-A5B3-7EFFC050BBA4}"/>
            </c:ext>
          </c:extLst>
        </c:ser>
        <c:ser>
          <c:idx val="4"/>
          <c:order val="4"/>
          <c:tx>
            <c:strRef>
              <c:f>'tos winning percenteg'!$F$1</c:f>
              <c:strCache>
                <c:ptCount val="1"/>
                <c:pt idx="0">
                  <c:v>field_first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percenteg'!$F$2:$F$16</c:f>
              <c:numCache>
                <c:formatCode>General</c:formatCode>
                <c:ptCount val="15"/>
                <c:pt idx="0">
                  <c:v>6</c:v>
                </c:pt>
                <c:pt idx="1">
                  <c:v>46</c:v>
                </c:pt>
                <c:pt idx="2">
                  <c:v>58</c:v>
                </c:pt>
                <c:pt idx="3">
                  <c:v>64</c:v>
                </c:pt>
                <c:pt idx="4">
                  <c:v>53</c:v>
                </c:pt>
                <c:pt idx="5">
                  <c:v>51</c:v>
                </c:pt>
                <c:pt idx="6">
                  <c:v>58</c:v>
                </c:pt>
                <c:pt idx="7">
                  <c:v>33</c:v>
                </c:pt>
                <c:pt idx="8">
                  <c:v>19</c:v>
                </c:pt>
                <c:pt idx="9">
                  <c:v>63</c:v>
                </c:pt>
                <c:pt idx="10">
                  <c:v>9</c:v>
                </c:pt>
                <c:pt idx="11">
                  <c:v>13</c:v>
                </c:pt>
                <c:pt idx="12">
                  <c:v>5</c:v>
                </c:pt>
                <c:pt idx="13">
                  <c:v>4</c:v>
                </c:pt>
                <c:pt idx="1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1B-49E7-A5B3-7EFFC050BBA4}"/>
            </c:ext>
          </c:extLst>
        </c:ser>
        <c:ser>
          <c:idx val="5"/>
          <c:order val="5"/>
          <c:tx>
            <c:strRef>
              <c:f>'tos winning percenteg'!$G$1</c:f>
              <c:strCache>
                <c:ptCount val="1"/>
                <c:pt idx="0">
                  <c:v>toss_win_percentage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'tos winning percenteg'!$A$2:$A$16</c:f>
              <c:strCache>
                <c:ptCount val="15"/>
                <c:pt idx="0">
                  <c:v>Rising Pune Supergiant</c:v>
                </c:pt>
                <c:pt idx="1">
                  <c:v>Chennai Super Kings</c:v>
                </c:pt>
                <c:pt idx="2">
                  <c:v>Mumbai Indians</c:v>
                </c:pt>
                <c:pt idx="3">
                  <c:v>Kolkata Knight Riders</c:v>
                </c:pt>
                <c:pt idx="4">
                  <c:v>Rajasthan Royals</c:v>
                </c:pt>
                <c:pt idx="5">
                  <c:v>Delhi Daredevils</c:v>
                </c:pt>
                <c:pt idx="6">
                  <c:v>Kings XI Punjab</c:v>
                </c:pt>
                <c:pt idx="7">
                  <c:v>Sunrisers Hyderabad</c:v>
                </c:pt>
                <c:pt idx="8">
                  <c:v>Deccan Chargers</c:v>
                </c:pt>
                <c:pt idx="9">
                  <c:v>Royal Challengers Bangalore</c:v>
                </c:pt>
                <c:pt idx="10">
                  <c:v>Pune Warriors</c:v>
                </c:pt>
                <c:pt idx="11">
                  <c:v>Delhi Capitals</c:v>
                </c:pt>
                <c:pt idx="12">
                  <c:v>Kochi Tuskers Kerala</c:v>
                </c:pt>
                <c:pt idx="13">
                  <c:v>Rising Pune Supergiants</c:v>
                </c:pt>
                <c:pt idx="14">
                  <c:v>Gujarat Lions</c:v>
                </c:pt>
              </c:strCache>
            </c:strRef>
          </c:cat>
          <c:val>
            <c:numRef>
              <c:f>'tos winning percenteg'!$G$2:$G$16</c:f>
              <c:numCache>
                <c:formatCode>General</c:formatCode>
                <c:ptCount val="15"/>
                <c:pt idx="0">
                  <c:v>100</c:v>
                </c:pt>
                <c:pt idx="1">
                  <c:v>51</c:v>
                </c:pt>
                <c:pt idx="2">
                  <c:v>48</c:v>
                </c:pt>
                <c:pt idx="3">
                  <c:v>34</c:v>
                </c:pt>
                <c:pt idx="4">
                  <c:v>34</c:v>
                </c:pt>
                <c:pt idx="5">
                  <c:v>29</c:v>
                </c:pt>
                <c:pt idx="6">
                  <c:v>27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11</c:v>
                </c:pt>
                <c:pt idx="11">
                  <c:v>7</c:v>
                </c:pt>
                <c:pt idx="12">
                  <c:v>3</c:v>
                </c:pt>
                <c:pt idx="13">
                  <c:v>3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11B-49E7-A5B3-7EFFC050BBA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72369711"/>
        <c:axId val="996912927"/>
      </c:barChart>
      <c:catAx>
        <c:axId val="1172369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12927"/>
        <c:crosses val="autoZero"/>
        <c:auto val="1"/>
        <c:lblAlgn val="ctr"/>
        <c:lblOffset val="100"/>
        <c:noMultiLvlLbl val="0"/>
      </c:catAx>
      <c:valAx>
        <c:axId val="99691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369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[IPL_matches combine data.xlsx]Sheet9!PivotTable12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Matches by Years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dk1">
                  <a:lumMod val="75000"/>
                  <a:lumOff val="25000"/>
                </a:schemeClr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7505110004179E-2"/>
          <c:y val="0.14639516855405191"/>
          <c:w val="0.71617238037928643"/>
          <c:h val="0.56488612946133532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Sheet9!$A$4:$A$18</c:f>
              <c:strCache>
                <c:ptCount val="14"/>
                <c:pt idx="0">
                  <c:v>&lt;18-04-2008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</c:v>
                </c:pt>
                <c:pt idx="12">
                  <c:v>2019</c:v>
                </c:pt>
                <c:pt idx="13">
                  <c:v>2020</c:v>
                </c:pt>
              </c:strCache>
            </c:strRef>
          </c:cat>
          <c:val>
            <c:numRef>
              <c:f>Sheet9!$B$4:$B$18</c:f>
              <c:numCache>
                <c:formatCode>General</c:formatCode>
                <c:ptCount val="14"/>
                <c:pt idx="1">
                  <c:v>58</c:v>
                </c:pt>
                <c:pt idx="2">
                  <c:v>57</c:v>
                </c:pt>
                <c:pt idx="3">
                  <c:v>60</c:v>
                </c:pt>
                <c:pt idx="4">
                  <c:v>73</c:v>
                </c:pt>
                <c:pt idx="5">
                  <c:v>74</c:v>
                </c:pt>
                <c:pt idx="6">
                  <c:v>76</c:v>
                </c:pt>
                <c:pt idx="7">
                  <c:v>60</c:v>
                </c:pt>
                <c:pt idx="8">
                  <c:v>59</c:v>
                </c:pt>
                <c:pt idx="9">
                  <c:v>60</c:v>
                </c:pt>
                <c:pt idx="10">
                  <c:v>59</c:v>
                </c:pt>
                <c:pt idx="11">
                  <c:v>60</c:v>
                </c:pt>
                <c:pt idx="12">
                  <c:v>60</c:v>
                </c:pt>
                <c:pt idx="1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C8-4E9E-8EBF-5DE5988D17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41691119"/>
        <c:axId val="1216463519"/>
        <c:axId val="1290840495"/>
      </c:bar3DChart>
      <c:catAx>
        <c:axId val="124169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463519"/>
        <c:crosses val="autoZero"/>
        <c:auto val="1"/>
        <c:lblAlgn val="ctr"/>
        <c:lblOffset val="100"/>
        <c:noMultiLvlLbl val="0"/>
      </c:catAx>
      <c:valAx>
        <c:axId val="121646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691119"/>
        <c:crosses val="autoZero"/>
        <c:crossBetween val="between"/>
      </c:valAx>
      <c:serAx>
        <c:axId val="12908404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463519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'total boundries and wicket by t'!$A$1</c:f>
              <c:strCache>
                <c:ptCount val="1"/>
                <c:pt idx="0">
                  <c:v>match_year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'total boundries and wicket by t'!$A$2:$A$14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A-433E-8F36-C211B72517F6}"/>
            </c:ext>
          </c:extLst>
        </c:ser>
        <c:ser>
          <c:idx val="1"/>
          <c:order val="1"/>
          <c:tx>
            <c:strRef>
              <c:f>'total boundries and wicket by t'!$B$1</c:f>
              <c:strCache>
                <c:ptCount val="1"/>
                <c:pt idx="0">
                  <c:v>total_matches_played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'total boundries and wicket by t'!$B$2:$B$14</c:f>
              <c:numCache>
                <c:formatCode>General</c:formatCode>
                <c:ptCount val="13"/>
                <c:pt idx="0">
                  <c:v>58</c:v>
                </c:pt>
                <c:pt idx="1">
                  <c:v>57</c:v>
                </c:pt>
                <c:pt idx="2">
                  <c:v>60</c:v>
                </c:pt>
                <c:pt idx="3">
                  <c:v>73</c:v>
                </c:pt>
                <c:pt idx="4">
                  <c:v>74</c:v>
                </c:pt>
                <c:pt idx="5">
                  <c:v>76</c:v>
                </c:pt>
                <c:pt idx="6">
                  <c:v>60</c:v>
                </c:pt>
                <c:pt idx="7">
                  <c:v>59</c:v>
                </c:pt>
                <c:pt idx="8">
                  <c:v>60</c:v>
                </c:pt>
                <c:pt idx="9">
                  <c:v>59</c:v>
                </c:pt>
                <c:pt idx="10">
                  <c:v>60</c:v>
                </c:pt>
                <c:pt idx="11">
                  <c:v>60</c:v>
                </c:pt>
                <c:pt idx="1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AA-433E-8F36-C211B72517F6}"/>
            </c:ext>
          </c:extLst>
        </c:ser>
        <c:ser>
          <c:idx val="2"/>
          <c:order val="2"/>
          <c:tx>
            <c:strRef>
              <c:f>'total boundries and wicket by t'!$C$1</c:f>
              <c:strCache>
                <c:ptCount val="1"/>
                <c:pt idx="0">
                  <c:v>total_runs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'total boundries and wicket by t'!$C$2:$C$14</c:f>
              <c:numCache>
                <c:formatCode>General</c:formatCode>
                <c:ptCount val="13"/>
                <c:pt idx="0">
                  <c:v>17937</c:v>
                </c:pt>
                <c:pt idx="1">
                  <c:v>16320</c:v>
                </c:pt>
                <c:pt idx="2">
                  <c:v>18864</c:v>
                </c:pt>
                <c:pt idx="3">
                  <c:v>21154</c:v>
                </c:pt>
                <c:pt idx="4">
                  <c:v>22453</c:v>
                </c:pt>
                <c:pt idx="5">
                  <c:v>22541</c:v>
                </c:pt>
                <c:pt idx="6">
                  <c:v>18909</c:v>
                </c:pt>
                <c:pt idx="7">
                  <c:v>18332</c:v>
                </c:pt>
                <c:pt idx="8">
                  <c:v>18862</c:v>
                </c:pt>
                <c:pt idx="9">
                  <c:v>18769</c:v>
                </c:pt>
                <c:pt idx="10">
                  <c:v>19901</c:v>
                </c:pt>
                <c:pt idx="11">
                  <c:v>19400</c:v>
                </c:pt>
                <c:pt idx="12">
                  <c:v>19352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AA-433E-8F36-C211B72517F6}"/>
            </c:ext>
          </c:extLst>
        </c:ser>
        <c:ser>
          <c:idx val="3"/>
          <c:order val="3"/>
          <c:tx>
            <c:strRef>
              <c:f>'total boundries and wicket by t'!$D$1</c:f>
              <c:strCache>
                <c:ptCount val="1"/>
                <c:pt idx="0">
                  <c:v>total_wicket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'total boundries and wicket by t'!$D$2:$D$14</c:f>
              <c:numCache>
                <c:formatCode>General</c:formatCode>
                <c:ptCount val="13"/>
                <c:pt idx="0">
                  <c:v>690</c:v>
                </c:pt>
                <c:pt idx="1">
                  <c:v>697</c:v>
                </c:pt>
                <c:pt idx="2">
                  <c:v>722</c:v>
                </c:pt>
                <c:pt idx="3">
                  <c:v>813</c:v>
                </c:pt>
                <c:pt idx="4">
                  <c:v>858</c:v>
                </c:pt>
                <c:pt idx="5">
                  <c:v>910</c:v>
                </c:pt>
                <c:pt idx="6">
                  <c:v>672</c:v>
                </c:pt>
                <c:pt idx="7">
                  <c:v>687</c:v>
                </c:pt>
                <c:pt idx="8">
                  <c:v>666</c:v>
                </c:pt>
                <c:pt idx="9">
                  <c:v>709</c:v>
                </c:pt>
                <c:pt idx="10">
                  <c:v>722</c:v>
                </c:pt>
                <c:pt idx="11">
                  <c:v>681</c:v>
                </c:pt>
                <c:pt idx="12">
                  <c:v>668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BAA-433E-8F36-C211B72517F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161423279"/>
        <c:axId val="998266831"/>
      </c:barChart>
      <c:catAx>
        <c:axId val="116142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8266831"/>
        <c:crosses val="autoZero"/>
        <c:auto val="1"/>
        <c:lblAlgn val="ctr"/>
        <c:lblOffset val="100"/>
        <c:noMultiLvlLbl val="0"/>
      </c:catAx>
      <c:valAx>
        <c:axId val="998266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61423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 teams boundries'!$A$2:$A$16</cx:f>
        <cx:lvl ptCount="15">
          <cx:pt idx="0">Mumbai Indians</cx:pt>
          <cx:pt idx="1">Royal Challengers Bangalore</cx:pt>
          <cx:pt idx="2">Kings XI Punjab</cx:pt>
          <cx:pt idx="3">Kolkata Knight Riders</cx:pt>
          <cx:pt idx="4">Chennai Super Kings</cx:pt>
          <cx:pt idx="5">Rajasthan Royals</cx:pt>
          <cx:pt idx="6">Delhi Daredevils</cx:pt>
          <cx:pt idx="7">Sunrisers Hyderabad</cx:pt>
          <cx:pt idx="8">Deccan Chargers</cx:pt>
          <cx:pt idx="9">Pune Warriors</cx:pt>
          <cx:pt idx="10">Delhi Capitals</cx:pt>
          <cx:pt idx="11">Gujarat Lions</cx:pt>
          <cx:pt idx="12">Rising Pune Supergiant</cx:pt>
          <cx:pt idx="13">Rising Pune Supergiants</cx:pt>
          <cx:pt idx="14">Kochi Tuskers Kerala</cx:pt>
        </cx:lvl>
      </cx:strDim>
      <cx:numDim type="val">
        <cx:f>'total teams boundries'!$B$2:$B$16</cx:f>
        <cx:lvl ptCount="15" formatCode="General">
          <cx:pt idx="0">4034</cx:pt>
          <cx:pt idx="1">3729</cx:pt>
          <cx:pt idx="2">3698</cx:pt>
          <cx:pt idx="3">3637</cx:pt>
          <cx:pt idx="4">3424</cx:pt>
          <cx:pt idx="5">2983</cx:pt>
          <cx:pt idx="6">2955</cx:pt>
          <cx:pt idx="7">2260</cx:pt>
          <cx:pt idx="8">1357</cx:pt>
          <cx:pt idx="9">721</cx:pt>
          <cx:pt idx="10">649</cx:pt>
          <cx:pt idx="11">615</cx:pt>
          <cx:pt idx="12">286</cx:pt>
          <cx:pt idx="13">239</cx:pt>
          <cx:pt idx="14">223</cx:pt>
        </cx:lvl>
      </cx:numDim>
    </cx:data>
  </cx:chartData>
  <cx:chart>
    <cx:title pos="t" align="ctr" overlay="0"/>
    <cx:plotArea>
      <cx:plotAreaRegion>
        <cx:series layoutId="clusteredColumn" uniqueId="{3FB5F2E1-9D58-407E-AD00-7C6C5B00949E}">
          <cx:tx>
            <cx:txData>
              <cx:f>'total teams boundries'!$B$1</cx:f>
              <cx:v>total_boundaries</cx:v>
            </cx:txData>
          </cx:tx>
          <cx:dataLabels pos="in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48D21D06-EB2F-4CA5-AB30-4D99BAB60829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 dot ball by each team'!$A$2:$A$16</cx:f>
        <cx:lvl ptCount="15">
          <cx:pt idx="0">Mumbai Indians</cx:pt>
          <cx:pt idx="1">Royal Challengers Bangalore</cx:pt>
          <cx:pt idx="2">Kolkata Knight Riders</cx:pt>
          <cx:pt idx="3">Kings XI Punjab</cx:pt>
          <cx:pt idx="4">Chennai Super Kings</cx:pt>
          <cx:pt idx="5">Rajasthan Royals</cx:pt>
          <cx:pt idx="6">Delhi Daredevils</cx:pt>
          <cx:pt idx="7">Sunrisers Hyderabad</cx:pt>
          <cx:pt idx="8">Deccan Chargers</cx:pt>
          <cx:pt idx="9">Pune Warriors</cx:pt>
          <cx:pt idx="10">Delhi Capitals</cx:pt>
          <cx:pt idx="11">Gujarat Lions</cx:pt>
          <cx:pt idx="12">Rising Pune Supergiant</cx:pt>
          <cx:pt idx="13">Kochi Tuskers Kerala</cx:pt>
          <cx:pt idx="14">Rising Pune Supergiants</cx:pt>
        </cx:lvl>
      </cx:strDim>
      <cx:numDim type="val">
        <cx:f>'total dot ball by each team'!$B$2:$B$16</cx:f>
        <cx:lvl ptCount="15" formatCode="General">
          <cx:pt idx="0">10005</cx:pt>
          <cx:pt idx="1">9196</cx:pt>
          <cx:pt idx="2">8994</cx:pt>
          <cx:pt idx="3">8855</cx:pt>
          <cx:pt idx="4">8615</cx:pt>
          <cx:pt idx="5">7734</cx:pt>
          <cx:pt idx="6">7470</cx:pt>
          <cx:pt idx="7">5868</cx:pt>
          <cx:pt idx="8">3805</cx:pt>
          <cx:pt idx="9">2114</cx:pt>
          <cx:pt idx="10">1514</cx:pt>
          <cx:pt idx="11">1252</cx:pt>
          <cx:pt idx="12">797</cx:pt>
          <cx:pt idx="13">713</cx:pt>
          <cx:pt idx="14">618</cx:pt>
        </cx:lvl>
      </cx:numDim>
    </cx:data>
  </cx:chartData>
  <cx:chart>
    <cx:title pos="t" align="ctr" overlay="0"/>
    <cx:plotArea>
      <cx:plotAreaRegion>
        <cx:series layoutId="funnel" uniqueId="{7F183041-C4DB-4000-89F8-D026EE73347B}">
          <cx:tx>
            <cx:txData>
              <cx:f>'total dot ball by each team'!$B$1</cx:f>
              <cx:v>total_dot_balls</cx:v>
            </cx:txData>
          </cx:tx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'trunament analisis to deliverie'!$A$1:$H$1</cx:f>
        <cx:lvl ptCount="8">
          <cx:pt idx="0">total_matches_played</cx:pt>
          <cx:pt idx="1">total_batsman</cx:pt>
          <cx:pt idx="2">total_bowlers</cx:pt>
          <cx:pt idx="3">total_approx_overs_bowled</cx:pt>
          <cx:pt idx="4">total_runs_scored</cx:pt>
          <cx:pt idx="5">total_bowls_bowled</cx:pt>
          <cx:pt idx="6">total_number_of_wickets</cx:pt>
          <cx:pt idx="7">total_extra_runs</cx:pt>
        </cx:lvl>
      </cx:strDim>
      <cx:numDim type="val">
        <cx:f dir="row">'trunament analisis to deliverie'!$A$2:$H$2</cx:f>
        <cx:lvl ptCount="8" formatCode="General">
          <cx:pt idx="0">816</cx:pt>
          <cx:pt idx="1">537</cx:pt>
          <cx:pt idx="2">420</cx:pt>
          <cx:pt idx="3">116595</cx:pt>
          <cx:pt idx="4">252794</cx:pt>
          <cx:pt idx="5">699574</cx:pt>
          <cx:pt idx="6">9495</cx:pt>
          <cx:pt idx="7">12849</cx:pt>
        </cx:lvl>
      </cx:numDim>
    </cx:data>
  </cx:chartData>
  <cx:chart>
    <cx:title pos="t" align="ctr" overlay="0"/>
    <cx:plotArea>
      <cx:plotAreaRegion>
        <cx:series layoutId="funnel" uniqueId="{A76D6009-9AE2-430B-9210-E59BF53E4EF1}">
          <cx:dataLabels pos="ctr">
            <cx:visibility seriesName="0" categoryName="0" value="0"/>
            <cx:separator>, </cx:separator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 of match winn by team'!$A$2:$A$16</cx:f>
        <cx:lvl ptCount="15">
          <cx:pt idx="0">Mumbai Indians</cx:pt>
          <cx:pt idx="1">Chennai Super Kings</cx:pt>
          <cx:pt idx="2">Kolkata Knight Riders</cx:pt>
          <cx:pt idx="3">Royal Challengers Bangalore</cx:pt>
          <cx:pt idx="4">Kings XI Punjab</cx:pt>
          <cx:pt idx="5">Rajasthan Royals</cx:pt>
          <cx:pt idx="6">Delhi Daredevils</cx:pt>
          <cx:pt idx="7">Sunrisers Hyderabad</cx:pt>
          <cx:pt idx="8">Deccan Chargers</cx:pt>
          <cx:pt idx="9">Delhi Capitals</cx:pt>
          <cx:pt idx="10">Gujarat Lions</cx:pt>
          <cx:pt idx="11">Pune Warriors</cx:pt>
          <cx:pt idx="12">Rising Pune Supergiant</cx:pt>
          <cx:pt idx="13">Kochi Tuskers Kerala</cx:pt>
          <cx:pt idx="14">Rising Pune Supergiants</cx:pt>
        </cx:lvl>
      </cx:strDim>
      <cx:numDim type="val">
        <cx:f>'Total of match winn by team'!$B$2:$B$16</cx:f>
        <cx:lvl ptCount="15" formatCode="General">
          <cx:pt idx="0">120</cx:pt>
          <cx:pt idx="1">106</cx:pt>
          <cx:pt idx="2">99</cx:pt>
          <cx:pt idx="3">91</cx:pt>
          <cx:pt idx="4">88</cx:pt>
          <cx:pt idx="5">81</cx:pt>
          <cx:pt idx="6">67</cx:pt>
          <cx:pt idx="7">66</cx:pt>
          <cx:pt idx="8">29</cx:pt>
          <cx:pt idx="9">19</cx:pt>
          <cx:pt idx="10">13</cx:pt>
          <cx:pt idx="11">12</cx:pt>
          <cx:pt idx="12">10</cx:pt>
          <cx:pt idx="13">6</cx:pt>
          <cx:pt idx="14">5</cx:pt>
        </cx:lvl>
      </cx:numDim>
    </cx:data>
  </cx:chartData>
  <cx:chart>
    <cx:plotArea>
      <cx:plotAreaRegion>
        <cx:series layoutId="funnel" uniqueId="{45CD0F72-50DD-4B34-9AF2-DCC93B7CF815}">
          <cx:tx>
            <cx:txData>
              <cx:f>'Total of match winn by team'!$B$1</cx:f>
              <cx:v>matches_win</cx:v>
            </cx:txData>
          </cx:tx>
          <cx:dataLabels pos="ctr">
            <cx:visibility seriesName="0" categoryName="0" value="1"/>
          </cx:dataLabels>
          <cx:dataId val="0"/>
        </cx:series>
      </cx:plotAreaRegion>
      <cx:axis id="0">
        <cx:catScaling gapWidth="0.0299999993"/>
        <cx:tickLabels/>
      </cx:axis>
    </cx:plotArea>
    <cx:legend pos="t" align="ctr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'Ball take in heat century'!$A$2:$A$21</cx:f>
        <cx:lvl ptCount="20">
          <cx:pt idx="0">BB McCullum</cx:pt>
          <cx:pt idx="1">MK Pandey</cx:pt>
          <cx:pt idx="2">SE Marsh</cx:pt>
          <cx:pt idx="3">DA Warner</cx:pt>
          <cx:pt idx="4">SR Tendulkar</cx:pt>
          <cx:pt idx="5">KL Rahul</cx:pt>
          <cx:pt idx="6">CH Gayle</cx:pt>
          <cx:pt idx="7">KL Rahul</cx:pt>
          <cx:pt idx="8">KP Pietersen</cx:pt>
          <cx:pt idx="9">CH Gayle</cx:pt>
          <cx:pt idx="10">LMP Simmons</cx:pt>
          <cx:pt idx="11">AM Rahane</cx:pt>
          <cx:pt idx="12">BA Stokes</cx:pt>
          <cx:pt idx="13">RR Pant</cx:pt>
          <cx:pt idx="14">SV Samson</cx:pt>
          <cx:pt idx="15">SR Watson</cx:pt>
          <cx:pt idx="16">PC Valthaty</cx:pt>
          <cx:pt idx="17">V Kohli</cx:pt>
          <cx:pt idx="18">CH Gayle</cx:pt>
          <cx:pt idx="19">BA Stokes</cx:pt>
        </cx:lvl>
      </cx:strDim>
      <cx:numDim type="val">
        <cx:f>'Ball take in heat century'!$B$2:$B$21</cx:f>
        <cx:lvl ptCount="20" formatCode="General">
          <cx:pt idx="0">77</cx:pt>
          <cx:pt idx="1">74</cx:pt>
          <cx:pt idx="2">72</cx:pt>
          <cx:pt idx="3">72</cx:pt>
          <cx:pt idx="4">71</cx:pt>
          <cx:pt idx="5">70</cx:pt>
          <cx:pt idx="6">69</cx:pt>
          <cx:pt idx="7">66</cx:pt>
          <cx:pt idx="8">66</cx:pt>
          <cx:pt idx="9">65</cx:pt>
          <cx:pt idx="10">65</cx:pt>
          <cx:pt idx="11">65</cx:pt>
          <cx:pt idx="12">64</cx:pt>
          <cx:pt idx="13">64</cx:pt>
          <cx:pt idx="14">64</cx:pt>
          <cx:pt idx="15">64</cx:pt>
          <cx:pt idx="16">64</cx:pt>
          <cx:pt idx="17">64</cx:pt>
          <cx:pt idx="18">63</cx:pt>
          <cx:pt idx="19">63</cx:pt>
        </cx:lvl>
      </cx:numDim>
    </cx:data>
  </cx:chartData>
  <cx:chart>
    <cx:title pos="t" align="ctr" overlay="0">
      <cx:tx>
        <cx:txData>
          <cx:v>Ball taken in century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1" i="0" u="none" strike="noStrike" baseline="0" dirty="0">
              <a:solidFill>
                <a:prstClr val="white">
                  <a:lumMod val="65000"/>
                  <a:lumOff val="35000"/>
                </a:prstClr>
              </a:solidFill>
              <a:latin typeface="Century Gothic" panose="020B0502020202020204"/>
            </a:rPr>
            <a:t>Ball taken in century</a:t>
          </a:r>
        </a:p>
      </cx:txPr>
    </cx:title>
    <cx:plotArea>
      <cx:plotAreaRegion>
        <cx:series layoutId="clusteredColumn" uniqueId="{45314EC0-121B-4FB2-81A8-CCF0E4674370}">
          <cx:tx>
            <cx:txData>
              <cx:f>'Ball take in heat century'!$B$1</cx:f>
              <cx:v>total_balls</cx:v>
            </cx:txData>
          </cx:tx>
          <cx:dataLabels pos="inEnd">
            <cx:visibility seriesName="0" categoryName="0" value="1"/>
          </cx:dataLabels>
          <cx:dataId val="0"/>
          <cx:layoutPr>
            <cx:aggregation/>
          </cx:layoutPr>
          <cx:axisId val="1"/>
        </cx:series>
        <cx:series layoutId="paretoLine" ownerIdx="0" uniqueId="{A2DFCD20-AB4A-43A6-B0E8-3AF77EB4B892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2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1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09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4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62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0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14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1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7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8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5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3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3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0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7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A9D1E66-B628-40AC-865B-BCCA65E3C2FA}" type="datetimeFigureOut">
              <a:rPr lang="en-IN" smtClean="0"/>
              <a:t>04-03-2024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65945-B5B7-48DA-952B-9A702BFD18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679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14/relationships/chartEx" Target="../charts/chartEx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microsoft.com/office/2014/relationships/chartEx" Target="../charts/chartEx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microsoft.com/office/2014/relationships/chartEx" Target="../charts/chartEx5.xml"/><Relationship Id="rId4" Type="http://schemas.openxmlformats.org/officeDocument/2006/relationships/chart" Target="../charts/char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microsoft.com/office/2014/relationships/chartEx" Target="../charts/chartEx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microsoft.com/office/2014/relationships/chartEx" Target="../charts/chart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709F441-6C85-4A6B-A9B8-C0393EEA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11176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EAAFD2-2AF2-424D-848A-53DB1DF2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2" y="671804"/>
            <a:ext cx="5162938" cy="5822302"/>
          </a:xfrm>
          <a:prstGeom prst="rect">
            <a:avLst/>
          </a:prstGeom>
          <a:effectLst>
            <a:softEdge rad="800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E0A15-229D-4064-8A3F-09BFC82F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31" y="-274118"/>
            <a:ext cx="12554401" cy="713211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8A339-4F48-4483-97A5-E614EB921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1731" y="-65315"/>
            <a:ext cx="6954417" cy="1147773"/>
          </a:xfrm>
        </p:spPr>
        <p:txBody>
          <a:bodyPr/>
          <a:lstStyle/>
          <a:p>
            <a:pPr algn="l"/>
            <a:r>
              <a:rPr lang="en-IN" dirty="0">
                <a:solidFill>
                  <a:schemeClr val="accent2"/>
                </a:solidFill>
                <a:latin typeface="Broadway" panose="04040905080B02020502" pitchFamily="82" charset="0"/>
              </a:rPr>
              <a:t>IPL MATCHES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C008-299D-4027-90C0-3FB850E8F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9273" y="2471165"/>
            <a:ext cx="2391747" cy="506856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accent2"/>
                </a:solidFill>
                <a:latin typeface="Bodoni MT Black" panose="02070A03080606020203" pitchFamily="18" charset="0"/>
              </a:rPr>
              <a:t> </a:t>
            </a:r>
            <a:r>
              <a:rPr lang="en-IN" sz="3200" b="1" dirty="0">
                <a:solidFill>
                  <a:schemeClr val="accent2"/>
                </a:solidFill>
                <a:latin typeface="Bodoni MT Black" panose="02070A03080606020203" pitchFamily="18" charset="0"/>
              </a:rPr>
              <a:t>SQL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5DFBD-2C54-48BE-B00F-32B84E2B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401" y="3928188"/>
            <a:ext cx="12554401" cy="3160176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135940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5D623C-5557-4DBC-96AA-BED56EAC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7239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2FAA5D-D803-49CB-A20A-CB90EF6EEA72}"/>
              </a:ext>
            </a:extLst>
          </p:cNvPr>
          <p:cNvSpPr/>
          <p:nvPr/>
        </p:nvSpPr>
        <p:spPr>
          <a:xfrm>
            <a:off x="181490" y="17636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Write a query to fetch the total number of </a:t>
            </a:r>
          </a:p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dismissals by dismissal kinds where dismissal kind is not NA.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dismissal_kind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COUNT(*)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total_dismissals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dismissal_kind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&lt;&gt; 'NA'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dismissal_kind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C2377-8AED-4A2D-96A9-D2FAD6D4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82" y="2846718"/>
            <a:ext cx="2976095" cy="312377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F7EA7D3-2890-4700-89ED-F0838C5317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569957"/>
              </p:ext>
            </p:extLst>
          </p:nvPr>
        </p:nvGraphicFramePr>
        <p:xfrm>
          <a:off x="5513294" y="2209603"/>
          <a:ext cx="5972690" cy="3939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343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545980-E93F-47F7-AD58-1541A8C44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16000"/>
              </a:schemeClr>
            </a:glow>
            <a:outerShdw blurRad="711200" dist="50800" dir="5400000" algn="ctr" rotWithShape="0">
              <a:srgbClr val="000000">
                <a:alpha val="43137"/>
              </a:srgbClr>
            </a:outerShdw>
            <a:reflection blurRad="1028700" stA="45000" endPos="65000" dist="50800" dir="5400000" sy="-100000" algn="bl" rotWithShape="0"/>
            <a:softEdge rad="1270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027C36-17B3-43FC-A152-A814D7CFC4E8}"/>
              </a:ext>
            </a:extLst>
          </p:cNvPr>
          <p:cNvSpPr/>
          <p:nvPr/>
        </p:nvSpPr>
        <p:spPr>
          <a:xfrm>
            <a:off x="151996" y="16136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Write a query to get the top 5 </a:t>
            </a:r>
          </a:p>
          <a:p>
            <a:r>
              <a:rPr lang="en-IN" sz="1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bowlers who conceded maximum extra runs from the deliveries table.</a:t>
            </a: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bowler,</a:t>
            </a: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IN" sz="1600" b="1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extra_runs</a:t>
            </a: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IN" sz="1600" b="1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total_extra_runs</a:t>
            </a:r>
            <a:endParaRPr lang="en-IN" sz="16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bowler</a:t>
            </a: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total_extra_runs</a:t>
            </a:r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</a:t>
            </a:r>
          </a:p>
          <a:p>
            <a:pPr lvl="1"/>
            <a:r>
              <a:rPr lang="en-IN" sz="16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5;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ACFEB-6315-4D98-BE80-1D39E197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59" y="3261058"/>
            <a:ext cx="3331040" cy="2180517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5E161F-EB6E-4255-9719-995688E043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07760"/>
              </p:ext>
            </p:extLst>
          </p:nvPr>
        </p:nvGraphicFramePr>
        <p:xfrm>
          <a:off x="6727357" y="638545"/>
          <a:ext cx="4572000" cy="3712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485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CC9E3-42A6-4863-A2A0-8EDB48B8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26ED90-16E6-4602-B2A0-B95781ACD4A6}"/>
              </a:ext>
            </a:extLst>
          </p:cNvPr>
          <p:cNvSpPr/>
          <p:nvPr/>
        </p:nvSpPr>
        <p:spPr>
          <a:xfrm>
            <a:off x="188258" y="161365"/>
            <a:ext cx="80460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Write a query to create a table named deliveries_v03 with all the </a:t>
            </a:r>
          </a:p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 of deliveries_v02 table and two additional column (named venue and </a:t>
            </a:r>
            <a:r>
              <a:rPr lang="en-IN" sz="1600" b="1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match_date</a:t>
            </a:r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venue and date from table matches.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TABLE deliveries_v03 AS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d.*,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m.venue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match_date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deliveries_v02 d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matches m ON d.id = m.id;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DA2CA-9584-4D14-81A7-1EE90C58C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76" y="2456329"/>
            <a:ext cx="11608447" cy="4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C07601-F316-4B2A-83BF-014FBFB0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0"/>
            <a:ext cx="12192000" cy="5080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1000"/>
              </a:srgbClr>
            </a:outerShdw>
            <a:softEdge rad="11684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88010-2BA1-42F7-80E6-C71ABFE00A46}"/>
              </a:ext>
            </a:extLst>
          </p:cNvPr>
          <p:cNvSpPr/>
          <p:nvPr/>
        </p:nvSpPr>
        <p:spPr>
          <a:xfrm>
            <a:off x="179293" y="102267"/>
            <a:ext cx="1026367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Write a query to fetch the total runs scored for </a:t>
            </a:r>
          </a:p>
          <a:p>
            <a:r>
              <a:rPr lang="en-IN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venue and order it in the descending order of total runs scored</a:t>
            </a:r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venue, SUM(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total_runs_scored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 m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deliveries b ON m.id = b.id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venue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total_runs_scored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AFA9D-4A6C-4A45-8DE0-6A3AA57DB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92" y="2348754"/>
            <a:ext cx="3794995" cy="4093433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41C89F-5CD5-493A-9066-F798D9623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7544488"/>
              </p:ext>
            </p:extLst>
          </p:nvPr>
        </p:nvGraphicFramePr>
        <p:xfrm>
          <a:off x="6418730" y="152618"/>
          <a:ext cx="5567082" cy="6438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437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07CDB3-D79A-46FC-B250-EB2FF762D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" y="134471"/>
            <a:ext cx="11653933" cy="6499593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D5EF92-9D16-4862-BB42-759A87A4A92E}"/>
              </a:ext>
            </a:extLst>
          </p:cNvPr>
          <p:cNvSpPr/>
          <p:nvPr/>
        </p:nvSpPr>
        <p:spPr>
          <a:xfrm>
            <a:off x="167951" y="134471"/>
            <a:ext cx="81860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Write a query to fetch the year-wise total runs scored at </a:t>
            </a:r>
          </a:p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Eden Gardens and order it in the descending order of total runs scored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EXTRACT(YEAR FROM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year,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SUM(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b.total_runs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total_runs_scored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 m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deliveries b ON m.id = b.id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m.venue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'Eden Gardens'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EXTRACT(YEAR FROM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total_runs_scored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C93CD-7D9E-476B-AF65-B58BD023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7" y="2837024"/>
            <a:ext cx="2902734" cy="3601097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550524E-13E6-40C1-A784-C69A776B80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3125350"/>
              </p:ext>
            </p:extLst>
          </p:nvPr>
        </p:nvGraphicFramePr>
        <p:xfrm>
          <a:off x="6212541" y="2519082"/>
          <a:ext cx="4776542" cy="391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847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03763D-CCF4-49DE-89C3-B88A205BE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F91C53-534A-4596-9F8C-919B19DD561A}"/>
              </a:ext>
            </a:extLst>
          </p:cNvPr>
          <p:cNvSpPr/>
          <p:nvPr/>
        </p:nvSpPr>
        <p:spPr>
          <a:xfrm>
            <a:off x="152400" y="188259"/>
            <a:ext cx="698863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TEAMS TOSS ANALYSIS AND TOSS WIN PERCENTAGE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toss_winner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TEAMS,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ID) AS MATCH_PLYAED,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'bat' THEN 1 ELSE 0 END) +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'field' THEN 1 ELSE 0 END) AS TOSS_WIN,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 IN ('bat' , 'field') THEN 1 ELSE 0 END) AS TOSS_LOSS,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'bat' THEN 1 ELSE 0 END) AS BAT_FIRST,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'field' THEN 1 ELSE 0 END) AS FIELD_FIRST,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'bat' THEN 1 ELSE 0 END) + 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'field' THEN 1 ELSE 0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END) / COUNT(DISTINCT ID) * 100, 2) AS TOSS_WIN_PERCENTAGE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toss_winner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TOSS_WIN_PERCENTAGE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3FCBC-5F7E-499C-AB49-82AB3A1B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20131"/>
            <a:ext cx="6686939" cy="2530293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15FFC88-DE02-4CB3-8C18-EEAC054B2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5959805"/>
              </p:ext>
            </p:extLst>
          </p:nvPr>
        </p:nvGraphicFramePr>
        <p:xfrm>
          <a:off x="7028329" y="627528"/>
          <a:ext cx="4948517" cy="6122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31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76D70-6411-434B-BBEB-F8E2B05D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7332" cy="6858000"/>
          </a:xfrm>
          <a:prstGeom prst="rect">
            <a:avLst/>
          </a:prstGeom>
          <a:effectLst>
            <a:softEdge rad="889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FC6DAB-8E0A-4071-98AE-4A83B0BC3977}"/>
              </a:ext>
            </a:extLst>
          </p:cNvPr>
          <p:cNvSpPr txBox="1"/>
          <p:nvPr/>
        </p:nvSpPr>
        <p:spPr>
          <a:xfrm>
            <a:off x="188259" y="152677"/>
            <a:ext cx="12107332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Total matches played in each year.</a:t>
            </a:r>
          </a:p>
          <a:p>
            <a:pPr lvl="1"/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extract (year from date) as years ,count(id) </a:t>
            </a:r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total_matches</a:t>
            </a:r>
            <a:endParaRPr lang="en-US" sz="16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from matches</a:t>
            </a:r>
          </a:p>
          <a:p>
            <a:pPr lvl="1"/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group by extract (year from date);</a:t>
            </a:r>
          </a:p>
          <a:p>
            <a:endParaRPr lang="en-US" sz="105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33E8B82-63EB-43EB-A10C-ACCBC25952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216971"/>
              </p:ext>
            </p:extLst>
          </p:nvPr>
        </p:nvGraphicFramePr>
        <p:xfrm>
          <a:off x="5441577" y="2453007"/>
          <a:ext cx="6238143" cy="3493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72DCD12-2FEB-4691-ADBB-D9CF30C84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45" y="1957363"/>
            <a:ext cx="3195321" cy="44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C92E3E-1A61-4D58-9B8C-A00C197A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925"/>
            <a:ext cx="12192000" cy="5518150"/>
          </a:xfrm>
          <a:prstGeom prst="rect">
            <a:avLst/>
          </a:prstGeom>
          <a:effectLst>
            <a:softEdge rad="7747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E6FF5-649C-496D-904B-757E3061CD6A}"/>
              </a:ext>
            </a:extLst>
          </p:cNvPr>
          <p:cNvSpPr/>
          <p:nvPr/>
        </p:nvSpPr>
        <p:spPr>
          <a:xfrm>
            <a:off x="98611" y="125506"/>
            <a:ext cx="1219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</a:rPr>
              <a:t> </a:t>
            </a:r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 TOURNAMENT ANALYSIS according to deliveries table.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COUNT(DISTINCT ID) AS TOTAL_MATCHES_PLAYED,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batsman) AS TOTAL_BATSMAN,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bowler) AS TOTAL_BOWLERS,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ROUND(SUM(BALL) / 6, 0) AS TOTAL_APPROX_OVERS_BOWLED,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SUM(TOTAL_RUNS) AS TOTAL_RUNS_SCORED,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SUM(BALL) AS TOTAL_BOWLS_BOWLED,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SUM(IS_WICKET) AS TOTAL_NUMBER_OF_WICKETS,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SUM(EXTRA_RUNS) AS TOTAL_EXTRA_RUNS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ECBA7-1D76-47C3-B733-55C7AF5B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4" y="2832856"/>
            <a:ext cx="11572108" cy="959215"/>
          </a:xfrm>
          <a:prstGeom prst="rect">
            <a:avLst/>
          </a:prstGeom>
        </p:spPr>
      </p:pic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44C249B3-F727-46C5-AC37-6CB1B35DD61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76822260"/>
                  </p:ext>
                </p:extLst>
              </p:nvPr>
            </p:nvGraphicFramePr>
            <p:xfrm>
              <a:off x="1219196" y="4025144"/>
              <a:ext cx="9618763" cy="259976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44C249B3-F727-46C5-AC37-6CB1B35DD6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196" y="4025144"/>
                <a:ext cx="9618763" cy="25997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38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9B1CF-CF8F-4592-9162-1237A3574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04"/>
            <a:ext cx="12192000" cy="6503192"/>
          </a:xfrm>
          <a:prstGeom prst="rect">
            <a:avLst/>
          </a:prstGeom>
          <a:effectLst>
            <a:softEdge rad="11684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C0E506-39A2-45FE-9C18-90D75966ACA4}"/>
              </a:ext>
            </a:extLst>
          </p:cNvPr>
          <p:cNvSpPr/>
          <p:nvPr/>
        </p:nvSpPr>
        <p:spPr>
          <a:xfrm>
            <a:off x="196149" y="177404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TOTAL NUMBER OF MATCH by the Years and totals </a:t>
            </a:r>
            <a:r>
              <a:rPr lang="en-IN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boundries</a:t>
            </a:r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Total Runs and Total wicket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EXTRACT(YEAR FROM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match_year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m.id)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total_matches_played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END)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Total_wicket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 m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 deliveries b ON m.id = b.id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match_year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match_year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DB3DB-BC57-467F-A989-674288C3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1" y="3173506"/>
            <a:ext cx="4574652" cy="350709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D8894D-6F07-4955-B74F-317FD75C7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656504"/>
              </p:ext>
            </p:extLst>
          </p:nvPr>
        </p:nvGraphicFramePr>
        <p:xfrm>
          <a:off x="6696631" y="1640543"/>
          <a:ext cx="4857406" cy="4921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729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7B9228-18B1-4936-ABBE-C83A7DE5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784"/>
            <a:ext cx="12192000" cy="4401716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52ECAE-B441-4BEA-9E70-5A7CA2B73F40}"/>
              </a:ext>
            </a:extLst>
          </p:cNvPr>
          <p:cNvSpPr/>
          <p:nvPr/>
        </p:nvSpPr>
        <p:spPr>
          <a:xfrm>
            <a:off x="134471" y="155685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Total of Match </a:t>
            </a:r>
            <a:r>
              <a:rPr lang="en-IN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winn</a:t>
            </a:r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team.</a:t>
            </a:r>
          </a:p>
          <a:p>
            <a:pPr lvl="1"/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DISTINCT WINNER AS IPL_TEAMS, COUNT(WINNER) AS MATCHES_WIN</a:t>
            </a:r>
          </a:p>
          <a:p>
            <a:pPr lvl="1"/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</a:t>
            </a:r>
          </a:p>
          <a:p>
            <a:pPr lvl="1"/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WINNER NOT IN ('BAT' , 'FIELD', 'NA')</a:t>
            </a:r>
          </a:p>
          <a:p>
            <a:pPr lvl="1"/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WINNER</a:t>
            </a:r>
          </a:p>
          <a:p>
            <a:pPr lvl="1"/>
            <a:r>
              <a:rPr lang="en-IN" sz="16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MATCHES_WIN DESC;</a:t>
            </a:r>
          </a:p>
          <a:p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DA590-CAA4-4661-9677-E4CB2D59D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5" y="2462568"/>
            <a:ext cx="3248478" cy="3818965"/>
          </a:xfrm>
          <a:prstGeom prst="rect">
            <a:avLst/>
          </a:prstGeom>
        </p:spPr>
      </p:pic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EE8146B6-4E98-47BA-9695-4614538DD6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28536144"/>
                  </p:ext>
                </p:extLst>
              </p:nvPr>
            </p:nvGraphicFramePr>
            <p:xfrm>
              <a:off x="6095999" y="2285999"/>
              <a:ext cx="5464627" cy="404308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EE8146B6-4E98-47BA-9695-4614538DD6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999" y="2285999"/>
                <a:ext cx="5464627" cy="40430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59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5B29A8-BB5D-49D7-9DC7-9F41A7D73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BBDF98-3645-4EF8-A5C2-203ADB46C750}"/>
              </a:ext>
            </a:extLst>
          </p:cNvPr>
          <p:cNvSpPr/>
          <p:nvPr/>
        </p:nvSpPr>
        <p:spPr>
          <a:xfrm>
            <a:off x="5947955" y="0"/>
            <a:ext cx="6096000" cy="65248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IN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question from final assessment </a:t>
            </a:r>
            <a:endParaRPr lang="en-IN" sz="2800" kern="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Create table deliveries_v02 with all the columns of the table ‘deliveries’ and an additional.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2.column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ball_result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containing values boundary, dot or other depending on the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(boundary for &gt;= 4, dot for 0 and other for any other number). </a:t>
            </a: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count of cities that have hosted an IPL match.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Write a query to fetch the total number of boundaries and dot balls from the deliveries_v02 table.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Write a query to fetch the total number of boundaries scored by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team from the deliveries_v02 table and order it in descending order of the number of boundaries scored.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Write a query to fetch the total number of dot balls bowled by each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and order it in descending order of the total number of dot balls bowled.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Write a query to fetch the total number of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dismissals by dismissal kinds where dismissal kind is not NA.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Write a query to get the top 5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bowlers who conceded maximum extra runs from the deliveries table.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Write a query to create a table named deliveries_v03 with all the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columns of deliveries_v02 table and two additional column (named venue and </a:t>
            </a:r>
            <a:r>
              <a:rPr lang="en-IN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match_date</a:t>
            </a: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venue and date from table matches.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Write a query to fetch the total runs scored for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venue and order it in the descending order of total runs scored.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Write a query to fetch the year-wise total runs scored at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Eden Gardens and order it in the descending order of total runs scored.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96D1D7-2BB0-4CEC-B0F7-EE757D2B674F}"/>
              </a:ext>
            </a:extLst>
          </p:cNvPr>
          <p:cNvSpPr/>
          <p:nvPr/>
        </p:nvSpPr>
        <p:spPr>
          <a:xfrm>
            <a:off x="0" y="0"/>
            <a:ext cx="6096000" cy="71404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KPIs Cover in all analysis of </a:t>
            </a:r>
            <a:r>
              <a:rPr lang="en-US" sz="2800" b="1" kern="1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IPL_Maches</a:t>
            </a:r>
            <a:r>
              <a:rPr lang="en-US" sz="2800" b="1" kern="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IPL_BAL</a:t>
            </a: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Create and Import IPL Match, and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create the table name of Matches from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Ipl_matches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Deliveries from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Create and Import IPL Match, and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create the table name of Matches from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Ipl_matches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Deliveries from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TEAMS TOSS ANALYSIS AND TOSS WIN PERCENTAGE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Total matches played in each year.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 TOURNAMENT ANALYSIS according to deliveries table.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TOTAL NUMBER OF MATCH by the Years and totals </a:t>
            </a:r>
            <a:r>
              <a:rPr lang="en-IN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boundries</a:t>
            </a: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Total Runs and Total wicket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Total of Match </a:t>
            </a:r>
            <a:r>
              <a:rPr lang="en-IN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winn</a:t>
            </a: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team.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Top 20 Batsmen of Strick rate, Batting average, Boundary(4,6),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Balls faced, Runs Scored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Highest number of sixes by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bastman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Highest number of FOURS by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bastman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 Any player with max players of match award as Man of Match.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 Balls taken to hit century Balls taken to hit century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13. Top 10 bowler name by the played matches and took the wickets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 Top 20 Bowlers of economy rate, bowling average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stricke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rate(bowling) wickets taken,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balles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bowled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 Top 20 All-rounders Batting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strick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rate, bowling economy rate, batting and bowling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averages, wicket taken, run scored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 Top 20 with player good average played at least all IPL seasons.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17. Top 20 highest strike rate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18. All Bowler who bowled in </a:t>
            </a:r>
            <a:r>
              <a:rPr lang="en-US" sz="1400" b="1" kern="1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</a:t>
            </a:r>
            <a:r>
              <a:rPr lang="en-US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complete stets on name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19. who has taken maximum catches.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400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20. WINNER, RESULT BY RUNS OR WICKET </a:t>
            </a:r>
            <a:endParaRPr lang="en-IN" sz="1400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6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5BF34C-78A8-4024-8F6D-D78416B40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257" y="0"/>
            <a:ext cx="12453256" cy="6814910"/>
          </a:xfrm>
          <a:prstGeom prst="rect">
            <a:avLst/>
          </a:prstGeom>
          <a:effectLst>
            <a:softEdge rad="9271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20BA7-DB67-485D-B814-D0B38245924D}"/>
              </a:ext>
            </a:extLst>
          </p:cNvPr>
          <p:cNvSpPr txBox="1"/>
          <p:nvPr/>
        </p:nvSpPr>
        <p:spPr>
          <a:xfrm>
            <a:off x="-76199" y="0"/>
            <a:ext cx="6959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-- 8. Top 20 Batsmen of Strick rate, Batting average, Boundary(4,6),</a:t>
            </a:r>
          </a:p>
          <a:p>
            <a:r>
              <a:rPr lang="en-US" sz="14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Balls faced, Runs Scored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COUNT(DISTINCT id) AS MATCH_PLAYED,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 AS BATSMAN,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RUNS_SCORED,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COUNT(ball) AS BALL_FACED,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ROUND((SUM(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NULLIF(COUNT(DISTINCT ball), 0)) * 100, 2) AS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Strike_Rate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NULLIF(SUM(CASE WHEN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END), 0), 2)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BATTING_AVG,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 AS GOT_OUT,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(COUNT(DISTINCT id) - SUM(CASE WHEN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END)) AS NOT_OUT,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 THEN 1 ELSE 0 END) AS FOURS,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6 THEN 1 ELSE 0 END) AS SIXES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 deliveries 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batsman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RUNS_SCORED DESC</a:t>
            </a:r>
          </a:p>
          <a:p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20;</a:t>
            </a:r>
            <a:endParaRPr lang="en-IN" sz="1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46549-EAD8-4BE0-94BE-BF52358D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1" y="2844800"/>
            <a:ext cx="6002867" cy="3970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11B54-57B3-4634-ADF0-E556CBC49B54}"/>
              </a:ext>
            </a:extLst>
          </p:cNvPr>
          <p:cNvSpPr txBox="1"/>
          <p:nvPr/>
        </p:nvSpPr>
        <p:spPr>
          <a:xfrm>
            <a:off x="5663682" y="0"/>
            <a:ext cx="65283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Highest number of sixes by </a:t>
            </a:r>
            <a:r>
              <a:rPr lang="en-US" sz="1600" b="1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bastman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batsman, COUNT(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Total_sixes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  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Hoghest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Sixes by player 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6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batsman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&gt;= 200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COUNT(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DESC;</a:t>
            </a:r>
          </a:p>
          <a:p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Highest number of FOURS by </a:t>
            </a:r>
            <a:r>
              <a:rPr lang="en-US" sz="1400" b="1" dirty="0" err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bastman</a:t>
            </a:r>
            <a:r>
              <a:rPr lang="en-US" sz="14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batsman,COUNT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Total_four</a:t>
            </a:r>
            <a:endParaRPr lang="en-US" sz="105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batsman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&gt;= 200</a:t>
            </a:r>
          </a:p>
          <a:p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 COUNT(</a:t>
            </a:r>
            <a:r>
              <a:rPr lang="en-US" sz="105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0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DESC;</a:t>
            </a:r>
          </a:p>
          <a:p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Higest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four by player</a:t>
            </a:r>
          </a:p>
          <a:p>
            <a:endParaRPr lang="en-US" sz="105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562EF-CAD1-4A6B-B515-13E3E09F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695" y="599440"/>
            <a:ext cx="2705478" cy="1848108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0E16A2-14C3-465B-89DC-984AB06D2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8956613"/>
              </p:ext>
            </p:extLst>
          </p:nvPr>
        </p:nvGraphicFramePr>
        <p:xfrm>
          <a:off x="8632144" y="2404429"/>
          <a:ext cx="3496733" cy="2116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F39E07-C1D2-4B2E-884C-5F180C5BC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527860"/>
              </p:ext>
            </p:extLst>
          </p:nvPr>
        </p:nvGraphicFramePr>
        <p:xfrm>
          <a:off x="8632144" y="4453571"/>
          <a:ext cx="3790762" cy="2166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04FC7F3-7AB8-421B-AD8B-EFCE519CC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6666" y="2863803"/>
            <a:ext cx="261918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5D190-9B49-4B53-A145-4E77B9826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2686"/>
          </a:xfrm>
          <a:prstGeom prst="rect">
            <a:avLst/>
          </a:prstGeom>
          <a:effectLst>
            <a:softEdge rad="5969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0514F-2E39-4B7A-90EE-B87CBF7D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23" y="2447365"/>
            <a:ext cx="2861760" cy="2626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37699-E964-4BDF-B573-9D6F497D8202}"/>
              </a:ext>
            </a:extLst>
          </p:cNvPr>
          <p:cNvSpPr txBox="1"/>
          <p:nvPr/>
        </p:nvSpPr>
        <p:spPr>
          <a:xfrm>
            <a:off x="171824" y="234231"/>
            <a:ext cx="52323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11. Any player with max players of match award as Man of Match.</a:t>
            </a:r>
          </a:p>
          <a:p>
            <a:pPr lvl="1"/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1600" b="1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player_of_match,count</a:t>
            </a:r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(id) </a:t>
            </a:r>
            <a:r>
              <a:rPr lang="en-US" sz="1600" b="1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TOTAL_Man_of_Match</a:t>
            </a:r>
            <a:endParaRPr lang="en-US" sz="1600" b="1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matches</a:t>
            </a:r>
          </a:p>
          <a:p>
            <a:pPr lvl="1"/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GROUP BY </a:t>
            </a:r>
            <a:r>
              <a:rPr lang="en-US" sz="1600" b="1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player_of_match</a:t>
            </a:r>
            <a:endParaRPr lang="en-US" sz="1600" b="1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HAVING count (</a:t>
            </a:r>
            <a:r>
              <a:rPr lang="en-US" sz="1600" b="1" dirty="0" err="1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player_of_match</a:t>
            </a:r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)&gt; 10</a:t>
            </a:r>
          </a:p>
          <a:p>
            <a:pPr lvl="1"/>
            <a:r>
              <a:rPr lang="en-US" sz="1600" b="1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ORDER BY count(id) DESC;</a:t>
            </a:r>
            <a:endParaRPr lang="en-IN" sz="1600" b="1" dirty="0"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CEBADC1-F4A4-4956-86A8-EE01A78DD8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725432"/>
              </p:ext>
            </p:extLst>
          </p:nvPr>
        </p:nvGraphicFramePr>
        <p:xfrm>
          <a:off x="270933" y="5073374"/>
          <a:ext cx="5342464" cy="1641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354EE9-A21A-48D8-82ED-FDA86BDBC94B}"/>
              </a:ext>
            </a:extLst>
          </p:cNvPr>
          <p:cNvSpPr txBox="1"/>
          <p:nvPr/>
        </p:nvSpPr>
        <p:spPr>
          <a:xfrm>
            <a:off x="6161314" y="151667"/>
            <a:ext cx="44086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12. Balls taken to hit century Balls taken to hit century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batsman,count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(batsman)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total_balls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batsman,id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&gt;= 100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count(batsman) desc limit 20;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96D45A53-FB6B-4563-9119-0219629094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1834503"/>
                  </p:ext>
                </p:extLst>
              </p:nvPr>
            </p:nvGraphicFramePr>
            <p:xfrm>
              <a:off x="6291232" y="4981167"/>
              <a:ext cx="5629835" cy="164119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96D45A53-FB6B-4563-9119-021962909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1232" y="4981167"/>
                <a:ext cx="5629835" cy="164119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568F98F-47A1-41B2-8E0F-0E2B88C87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3219" y="2151529"/>
            <a:ext cx="2950381" cy="27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5AC8D-83A7-4E98-AE2A-0D99732E6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93"/>
            <a:ext cx="12192000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F6C2FF-4B4C-4873-99E8-E9AF60AB67F8}"/>
              </a:ext>
            </a:extLst>
          </p:cNvPr>
          <p:cNvSpPr txBox="1"/>
          <p:nvPr/>
        </p:nvSpPr>
        <p:spPr>
          <a:xfrm>
            <a:off x="152766" y="218812"/>
            <a:ext cx="68486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13. Top 10 bowler name by the played matches and took the wickets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bowler AS BOWLER_NAME,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id) AS MATCH_PLAYED,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SUM(IS_WICKET) AS MOST_WICKETS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 WHERE over &lt; 20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bowler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COUNT(over) &gt;= 200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count(distinct id) &gt;= 50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MOST_WICKETS desc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10;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51D81C-881E-4A85-BBEC-53F8D08A0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83" y="2178424"/>
            <a:ext cx="2883281" cy="3801112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D581C4-53DB-4199-BC45-91E26AF3F1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96190"/>
              </p:ext>
            </p:extLst>
          </p:nvPr>
        </p:nvGraphicFramePr>
        <p:xfrm>
          <a:off x="695836" y="3093402"/>
          <a:ext cx="6305599" cy="3316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EC4560F-047F-4C04-97CA-48861C6B612B}"/>
              </a:ext>
            </a:extLst>
          </p:cNvPr>
          <p:cNvSpPr txBox="1"/>
          <p:nvPr/>
        </p:nvSpPr>
        <p:spPr>
          <a:xfrm>
            <a:off x="5631024" y="296246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4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816FD6-8A9C-4670-BEF1-519E18C9E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18" y="162685"/>
            <a:ext cx="9050694" cy="6163469"/>
          </a:xfrm>
          <a:prstGeom prst="rect">
            <a:avLst/>
          </a:prstGeom>
          <a:effectLst>
            <a:softEdge rad="1270000"/>
          </a:effectLst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709A131-AF86-4587-9D10-C1D784CDA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845827"/>
              </p:ext>
            </p:extLst>
          </p:nvPr>
        </p:nvGraphicFramePr>
        <p:xfrm>
          <a:off x="5665695" y="3429000"/>
          <a:ext cx="6400346" cy="3266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7EB6B29-EE09-40DF-8C24-F86229CC94CB}"/>
              </a:ext>
            </a:extLst>
          </p:cNvPr>
          <p:cNvSpPr txBox="1"/>
          <p:nvPr/>
        </p:nvSpPr>
        <p:spPr>
          <a:xfrm>
            <a:off x="125961" y="108897"/>
            <a:ext cx="997771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14. Top 20 Bowlers of economy rate, bowling average</a:t>
            </a:r>
          </a:p>
          <a:p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stricke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rate(bowling) wickets taken, </a:t>
            </a:r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balles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bowled</a:t>
            </a:r>
          </a:p>
          <a:p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bowler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Bowler_Name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NULLIF(SUM(over) / 6, 0),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Economy_Rate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END), 0),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ROUND((SUM(CASE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 / NULLIF(SUM(over) / 6, 0)),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Strike_Rate_Bowling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Wickets_Taken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COUNT(ball)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Balls_Bowled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bowler</a:t>
            </a: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Economy_Rate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 limit 20;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3C03A-C18F-4A41-AD6F-F4007D5BC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3478304"/>
            <a:ext cx="5226423" cy="32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C1172-9B46-4C88-A256-409C955E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465883-42F0-48A5-A0A9-FA9825595F40}"/>
              </a:ext>
            </a:extLst>
          </p:cNvPr>
          <p:cNvSpPr txBox="1"/>
          <p:nvPr/>
        </p:nvSpPr>
        <p:spPr>
          <a:xfrm>
            <a:off x="152400" y="170330"/>
            <a:ext cx="629816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15. Top 20 All-rounders Batting </a:t>
            </a:r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strick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rate, bowling economy rate, batting and bowling</a:t>
            </a:r>
          </a:p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averages, wicket taken, run scored</a:t>
            </a:r>
          </a:p>
          <a:p>
            <a:endParaRPr lang="en-US" sz="16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Player_Name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Batting_Strike_Rate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Bowling_Economy_Rate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Wickets_Taken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Runs_Scored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(SELECT batsman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Player_Name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NULLIF(SUM(ball), 0) * 100,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Batting_Strike_Rate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NULLIF(SUM(over) / 6, 0),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Bowling_Economy_Rate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NULLIF(COUNT(CASE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END), 0),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END), 0), 2)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Bowling_Average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'1' THEN 1 ELSE 0 END)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Wickets_Taken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Runs_Scored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batsman) AS sub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batting_strike_rate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runs_scored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20;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D309F-72F7-450D-9A4E-57BF8B9B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688" y="1416424"/>
            <a:ext cx="5173994" cy="51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A012C-5366-441C-AABA-435C6E50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1270000"/>
          </a:effec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9B664E-DF1C-4041-9A7E-12009B62A0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5502454"/>
              </p:ext>
            </p:extLst>
          </p:nvPr>
        </p:nvGraphicFramePr>
        <p:xfrm>
          <a:off x="1398497" y="345233"/>
          <a:ext cx="8767481" cy="2922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D28099-3E4C-4399-8789-39F9B41E3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712891"/>
              </p:ext>
            </p:extLst>
          </p:nvPr>
        </p:nvGraphicFramePr>
        <p:xfrm>
          <a:off x="1008527" y="3590273"/>
          <a:ext cx="9157451" cy="292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56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936933-EFCB-4664-BEF1-889109F32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softEdge rad="571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EED90F-ED6E-4711-9504-56A7C5920155}"/>
              </a:ext>
            </a:extLst>
          </p:cNvPr>
          <p:cNvSpPr txBox="1"/>
          <p:nvPr/>
        </p:nvSpPr>
        <p:spPr>
          <a:xfrm>
            <a:off x="3228392" y="104502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A1242-6D45-4F72-8C93-439E3EDD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14" y="1299883"/>
            <a:ext cx="5226366" cy="4975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44D08-D50F-447F-AE2B-46A97D8C7969}"/>
              </a:ext>
            </a:extLst>
          </p:cNvPr>
          <p:cNvSpPr txBox="1"/>
          <p:nvPr/>
        </p:nvSpPr>
        <p:spPr>
          <a:xfrm>
            <a:off x="197231" y="179294"/>
            <a:ext cx="510611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16. Top 20 with player good average played at least all IPL seasons.</a:t>
            </a:r>
          </a:p>
          <a:p>
            <a:endParaRPr lang="en-US" sz="16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b.batsman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CAST(SUM(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FLOAT) / COUNT(CASE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 THEN 1 END)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dismissals,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COUNT(DISTINCT(EXTRACT(YEAR FROM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)))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seasons_played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deliveries AS b INNER JOIN matches AS m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b.id = m.id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b.batsman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COUNT(CASE WHEN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b.is_wicket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1 THEN 1 END) &gt;= 1 AND COUNT(DISTINCT(EXTRACT(YEAR FROM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m.date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))) &gt; 2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20;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9168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86679-1D03-4245-AFEB-FC22707B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647700"/>
          </a:effec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506DB45-E259-4BAB-9538-31D8400884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467303"/>
              </p:ext>
            </p:extLst>
          </p:nvPr>
        </p:nvGraphicFramePr>
        <p:xfrm>
          <a:off x="1102659" y="824759"/>
          <a:ext cx="8964705" cy="5988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8081FD8-AD01-4CF7-90A2-E5F3A97F091B}"/>
              </a:ext>
            </a:extLst>
          </p:cNvPr>
          <p:cNvSpPr/>
          <p:nvPr/>
        </p:nvSpPr>
        <p:spPr>
          <a:xfrm>
            <a:off x="2810933" y="1972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20 with player good average played at least all IPL seasons.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05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353D8-55E8-4140-9057-3CE22ABF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76613"/>
            <a:ext cx="9525000" cy="6506741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CABBB-BAB0-4126-B59F-3ABE938AE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78" y="981643"/>
            <a:ext cx="4648849" cy="5053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8561D-7FB8-460C-854D-D9F1C3263518}"/>
              </a:ext>
            </a:extLst>
          </p:cNvPr>
          <p:cNvSpPr txBox="1"/>
          <p:nvPr/>
        </p:nvSpPr>
        <p:spPr>
          <a:xfrm>
            <a:off x="268941" y="276613"/>
            <a:ext cx="40967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17. Top 20 highest strike rate</a:t>
            </a:r>
          </a:p>
          <a:p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batsman, 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runs, COUNT(ball) AS balls,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(CAST(SUM(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FLOAT) / COUNT(ball))*100 AS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strik_rate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NOT (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extras_type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wides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')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batsman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COUNT(ball) &gt;= 500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strik_rate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</a:t>
            </a:r>
          </a:p>
          <a:p>
            <a:pPr lvl="1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20;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861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DFC7F-CE0E-4A63-AB37-B77C02FE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2"/>
            <a:ext cx="12192000" cy="6837376"/>
          </a:xfrm>
          <a:prstGeom prst="rect">
            <a:avLst/>
          </a:prstGeom>
          <a:effectLst>
            <a:softEdge rad="647700"/>
          </a:effec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3A80B36-E83E-4531-9F2D-F987CB577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652258"/>
              </p:ext>
            </p:extLst>
          </p:nvPr>
        </p:nvGraphicFramePr>
        <p:xfrm>
          <a:off x="699247" y="1056354"/>
          <a:ext cx="9421906" cy="5791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4EF716F-12F3-4F27-B140-B894E338DC96}"/>
              </a:ext>
            </a:extLst>
          </p:cNvPr>
          <p:cNvSpPr/>
          <p:nvPr/>
        </p:nvSpPr>
        <p:spPr>
          <a:xfrm>
            <a:off x="4122668" y="221734"/>
            <a:ext cx="257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20 highest strike rate</a:t>
            </a:r>
          </a:p>
        </p:txBody>
      </p:sp>
    </p:spTree>
    <p:extLst>
      <p:ext uri="{BB962C8B-B14F-4D97-AF65-F5344CB8AC3E}">
        <p14:creationId xmlns:p14="http://schemas.microsoft.com/office/powerpoint/2010/main" val="27697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15000">
              <a:schemeClr val="bg2">
                <a:shade val="100000"/>
                <a:hueMod val="100000"/>
                <a:satMod val="110000"/>
                <a:lumMod val="130000"/>
              </a:schemeClr>
            </a:gs>
            <a:gs pos="46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AAB460-0370-4CF3-8C52-F9659560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64D07-F297-4D7D-921F-B7DC3DB5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" y="155984"/>
            <a:ext cx="8761413" cy="625150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1. Create and Import IPL Match, and </a:t>
            </a:r>
            <a:r>
              <a:rPr lang="en-US" sz="1400" b="1" dirty="0" err="1">
                <a:solidFill>
                  <a:schemeClr val="accent2"/>
                </a:solidFill>
              </a:rPr>
              <a:t>ipl_ball</a:t>
            </a:r>
            <a:r>
              <a:rPr lang="en-US" sz="1400" b="1" dirty="0">
                <a:solidFill>
                  <a:schemeClr val="accent2"/>
                </a:solidFill>
              </a:rPr>
              <a:t> and create the table name of Matches from </a:t>
            </a:r>
            <a:r>
              <a:rPr lang="en-US" sz="1400" b="1" dirty="0" err="1">
                <a:solidFill>
                  <a:schemeClr val="accent2"/>
                </a:solidFill>
              </a:rPr>
              <a:t>Ipl_matches</a:t>
            </a:r>
            <a:r>
              <a:rPr lang="en-US" sz="1400" b="1" dirty="0">
                <a:solidFill>
                  <a:schemeClr val="accent2"/>
                </a:solidFill>
              </a:rPr>
              <a:t> and Deliveries from </a:t>
            </a:r>
            <a:r>
              <a:rPr lang="en-US" sz="1400" b="1" dirty="0" err="1">
                <a:solidFill>
                  <a:schemeClr val="accent2"/>
                </a:solidFill>
              </a:rPr>
              <a:t>IPl_ball</a:t>
            </a:r>
            <a:r>
              <a:rPr lang="en-US" sz="1400" b="1" dirty="0">
                <a:solidFill>
                  <a:schemeClr val="accent2"/>
                </a:solidFill>
              </a:rPr>
              <a:t>.</a:t>
            </a:r>
            <a:endParaRPr lang="en-IN" sz="1400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01426F-C0D9-45F2-B779-C39C01EF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60" y="2788024"/>
            <a:ext cx="11773828" cy="3948896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5B725-EDC9-4497-8CE2-A47D0BB067E0}"/>
              </a:ext>
            </a:extLst>
          </p:cNvPr>
          <p:cNvSpPr txBox="1"/>
          <p:nvPr/>
        </p:nvSpPr>
        <p:spPr>
          <a:xfrm>
            <a:off x="424512" y="629100"/>
            <a:ext cx="115375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table Matches(id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int,city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varchar,date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date,player_of_match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varchar,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venue varchar,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neutral_venue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int,team1 varchar,team2 varchar,</a:t>
            </a:r>
          </a:p>
          <a:p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toss_winner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varchar,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varchar,  winner varchar, result varchar,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result_margin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int,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eliminator varchar, method varchar,umpire1 varchar,umpire2 varchar);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copy Matches(id, city, date,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player_of_match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venue,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neutral_venue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team1, team2,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toss_winner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toss_decision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winner, result,</a:t>
            </a:r>
          </a:p>
          <a:p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result_margin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eliminator, method, umpire1, umpire2) from 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'C:\Program Files\PostgreSQL\Data\IPL_matches.csv' delimiter ',' csv header;</a:t>
            </a:r>
          </a:p>
        </p:txBody>
      </p:sp>
    </p:spTree>
    <p:extLst>
      <p:ext uri="{BB962C8B-B14F-4D97-AF65-F5344CB8AC3E}">
        <p14:creationId xmlns:p14="http://schemas.microsoft.com/office/powerpoint/2010/main" val="171253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E375B9-CFCD-4109-A1C2-FE66437B2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  <a:effectLst>
            <a:softEdge rad="1206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35B00E-3770-4BB4-A837-832BEA4F5E5C}"/>
              </a:ext>
            </a:extLst>
          </p:cNvPr>
          <p:cNvSpPr txBox="1"/>
          <p:nvPr/>
        </p:nvSpPr>
        <p:spPr>
          <a:xfrm>
            <a:off x="152401" y="120257"/>
            <a:ext cx="101211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18. All Bowler who bowled in </a:t>
            </a:r>
            <a:r>
              <a:rPr lang="en-US" sz="1600" b="1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</a:t>
            </a:r>
            <a:r>
              <a:rPr lang="en-US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complete stets on name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bowler AS BOWLER_NAME,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COUNT(DISTINCT id) AS MATCH_PLAYED,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WICKET_TAKEN,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CASE WHEN SUM(CASE WHEN over &gt; 0 THEN 1 ELSE 0 END) = 0 THEN NULL 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ELSE ROUND(SUM(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(SUM(CASE WHEN over &gt; 0 THEN 1 ELSE 0 END) / 6.0), 2) 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 AS ECONOMY_RATE,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 NULLIF(SUM(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0), 2) AS BOWLING_AVG,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TOTAL_RUNS_GIVEN,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ROUND(SUM(over) / 6.0, 0) AS OVERS_BOWLED,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COUNT(ball) AS BALLS_BOWLED,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COUNT(CASE WHEN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extras_type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THEN 1 END) AS WIDES,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COUNT(CASE WHEN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extras_type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noballs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 THEN 1 END) AS NO_BALLS,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 THEN 1 ELSE 0 END) AS FOURS,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6 THEN 1 ELSE 0 END) AS SIXES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bowler</a:t>
            </a:r>
          </a:p>
          <a:p>
            <a:pPr lvl="1"/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bowler desc;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3DFB0-7ECC-42A5-950D-3556DDD2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3618405"/>
            <a:ext cx="11860305" cy="30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8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56E00-6CF8-40CD-98CF-C9FF6F97A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"/>
            <a:ext cx="12192000" cy="6850224"/>
          </a:xfrm>
          <a:prstGeom prst="rect">
            <a:avLst/>
          </a:prstGeom>
          <a:effectLst>
            <a:softEdge rad="12446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C8DE8A-23BB-4845-A678-CB693AB50A23}"/>
              </a:ext>
            </a:extLst>
          </p:cNvPr>
          <p:cNvSpPr/>
          <p:nvPr/>
        </p:nvSpPr>
        <p:spPr>
          <a:xfrm>
            <a:off x="152399" y="187897"/>
            <a:ext cx="675536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19. who has taken maximum catches.</a:t>
            </a:r>
          </a:p>
          <a:p>
            <a:endParaRPr lang="en-IN" sz="16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fielder,count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catch_taken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dismissal_kind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'caught'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fielder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count(fielder) &gt;50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catch_taken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41920-1E94-4DBD-93F9-3570C3AA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2" y="2617693"/>
            <a:ext cx="3457860" cy="3747247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D16848C-29B1-473A-86A8-E1DF4E8CE4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662812"/>
              </p:ext>
            </p:extLst>
          </p:nvPr>
        </p:nvGraphicFramePr>
        <p:xfrm>
          <a:off x="6096000" y="1389530"/>
          <a:ext cx="5406407" cy="4887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697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CF4410-3C5C-4C57-AA9C-A58D9D8FA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3314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3930CD-D44A-4DE4-9477-86DC77DF4CD0}"/>
              </a:ext>
            </a:extLst>
          </p:cNvPr>
          <p:cNvSpPr/>
          <p:nvPr/>
        </p:nvSpPr>
        <p:spPr>
          <a:xfrm>
            <a:off x="217714" y="218993"/>
            <a:ext cx="58782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20. WINNER, RESULT BY RUNS OR WICKET </a:t>
            </a:r>
          </a:p>
          <a:p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winner AS TEAMS,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result = 'runs' THEN 1 ELSE 0 END) AS WON_BY_RUNS,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result = 'wickets' THEN 1 ELSE 0 END) AS WON_BY_WICKETS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MATCHES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WINNER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HAVING winner NOT IN ('runs' , 'wickets');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AB2EF1A-D1B8-4397-A5BD-A50ECCCCE7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911663"/>
              </p:ext>
            </p:extLst>
          </p:nvPr>
        </p:nvGraphicFramePr>
        <p:xfrm>
          <a:off x="5970494" y="2644588"/>
          <a:ext cx="5678155" cy="3756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8A8E39-FB98-418E-8B23-CD05BBCF6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01" y="3254550"/>
            <a:ext cx="4382112" cy="29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9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06DDD-DA8A-4DCE-9318-2285D1B4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2B3BB-AD42-4DD8-B865-278B03488D61}"/>
              </a:ext>
            </a:extLst>
          </p:cNvPr>
          <p:cNvSpPr txBox="1"/>
          <p:nvPr/>
        </p:nvSpPr>
        <p:spPr>
          <a:xfrm flipH="1">
            <a:off x="137397" y="157889"/>
            <a:ext cx="953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Create and Import IPL Match, and </a:t>
            </a:r>
            <a:r>
              <a:rPr lang="en-US" sz="1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create the table name of Matches from </a:t>
            </a:r>
            <a:r>
              <a:rPr lang="en-US" sz="1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Ipl_matches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Deliveries from </a:t>
            </a:r>
            <a:r>
              <a:rPr lang="en-US" sz="1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IPl_ball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1600" b="1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6D317-4334-4C37-9765-EFDA533AF66A}"/>
              </a:ext>
            </a:extLst>
          </p:cNvPr>
          <p:cNvSpPr txBox="1"/>
          <p:nvPr/>
        </p:nvSpPr>
        <p:spPr>
          <a:xfrm flipH="1">
            <a:off x="361302" y="705399"/>
            <a:ext cx="11633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table deliveries(id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int,inning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int,over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int, ball int,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varchar,non_striker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varchar,bowler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varchar,batsman_runs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extra_runs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int,total_runs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int,</a:t>
            </a:r>
          </a:p>
          <a:p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is_wicket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int,dismissal_kind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varchar,player_dismissed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varchar,fielder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varchar,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extras_type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varchar,batting_team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varchar,bowling_team</a:t>
            </a:r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varchar);</a:t>
            </a:r>
          </a:p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 deliveries from 'C:\Program Files\PostgreSQL\Data\IPL_Ball.csv' delimiter ',' csv header;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A96CB-A582-4227-AC8E-255AF9E0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35" y="2223247"/>
            <a:ext cx="11797129" cy="44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7467D4-DD40-45B2-8483-5B649BC1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CBD0B-BA38-467F-9298-A79D206374DB}"/>
              </a:ext>
            </a:extLst>
          </p:cNvPr>
          <p:cNvSpPr txBox="1"/>
          <p:nvPr/>
        </p:nvSpPr>
        <p:spPr>
          <a:xfrm flipH="1">
            <a:off x="1119672" y="106653"/>
            <a:ext cx="873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question from final assessment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C57C0B-4CB5-4B4D-A43B-C8EB253898E2}"/>
              </a:ext>
            </a:extLst>
          </p:cNvPr>
          <p:cNvSpPr/>
          <p:nvPr/>
        </p:nvSpPr>
        <p:spPr>
          <a:xfrm>
            <a:off x="164475" y="565204"/>
            <a:ext cx="72250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Get the count of cities that have hosted an IPL match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SELECT city, count(city)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num_cities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FROM Matches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GROUP BY city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num_cities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BE29B-A6ED-4E7C-A03C-D3E276A1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41" y="2198371"/>
            <a:ext cx="3729318" cy="4453969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85322FC-3ED5-4FC3-B70B-E382ED16A0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272278"/>
              </p:ext>
            </p:extLst>
          </p:nvPr>
        </p:nvGraphicFramePr>
        <p:xfrm>
          <a:off x="5307106" y="1992182"/>
          <a:ext cx="5819741" cy="4381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31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503AF-2F76-49BC-A87C-9A2FA3236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623162-0249-403B-9166-94E5939056A8}"/>
              </a:ext>
            </a:extLst>
          </p:cNvPr>
          <p:cNvSpPr txBox="1"/>
          <p:nvPr/>
        </p:nvSpPr>
        <p:spPr>
          <a:xfrm flipH="1">
            <a:off x="159373" y="17029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Create table deliveries_v02 with all the columns of the table ‘deliveries’ and an additional </a:t>
            </a:r>
          </a:p>
          <a:p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column </a:t>
            </a:r>
            <a:r>
              <a:rPr lang="en-US" sz="1600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ball_result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containing values boundary, dot or other depending on the </a:t>
            </a:r>
            <a:r>
              <a:rPr lang="en-US" sz="1600" dirty="0" err="1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(boundary for &gt;= 4, dot for 0 and other for any other number).</a:t>
            </a:r>
            <a:endParaRPr lang="en-IN" sz="160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84FD1-4FD5-4B5B-A4C4-93A2825FC2E1}"/>
              </a:ext>
            </a:extLst>
          </p:cNvPr>
          <p:cNvSpPr txBox="1"/>
          <p:nvPr/>
        </p:nvSpPr>
        <p:spPr>
          <a:xfrm>
            <a:off x="374526" y="100129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TABLE deliveries_v02 AS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*,CASE WHEN </a:t>
            </a:r>
            <a:r>
              <a:rPr lang="en-US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&gt;= 4 THEN 'boundary'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WHEN </a:t>
            </a:r>
            <a:r>
              <a:rPr lang="en-US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total_runs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0 THEN 'dot'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ELSE 'other' END AS </a:t>
            </a:r>
            <a:r>
              <a:rPr lang="en-US" sz="16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ball_result</a:t>
            </a:r>
            <a:endParaRPr lang="en-US" sz="1600" dirty="0">
              <a:solidFill>
                <a:schemeClr val="bg2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FROM deliveries;</a:t>
            </a:r>
          </a:p>
          <a:p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*from deliveries_v02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A2401-2D6C-434E-BC9B-1F7E78BB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8" y="2705359"/>
            <a:ext cx="11799544" cy="39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CC89D-24BA-4AEB-8737-B22F47C64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5"/>
            <a:ext cx="12192000" cy="512445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117EE9-733C-4BC7-A328-B8503B03F10A}"/>
              </a:ext>
            </a:extLst>
          </p:cNvPr>
          <p:cNvSpPr/>
          <p:nvPr/>
        </p:nvSpPr>
        <p:spPr>
          <a:xfrm>
            <a:off x="170329" y="188259"/>
            <a:ext cx="78581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Write a query to fetch the total number of boundaries and dot balls from the deliveries_v02 table.</a:t>
            </a:r>
          </a:p>
          <a:p>
            <a:endParaRPr lang="en-IN" sz="16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 OR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6 THEN 1 ELSE 0 END)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total_boundaries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0 THEN 1 ELSE 0 END)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total_dot_balls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deliveries_v02;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94F78-743E-4327-8E57-5B2FF704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1" y="3414370"/>
            <a:ext cx="4355848" cy="2076511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5639E5C-3C0F-47D2-9DD8-43B445461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513375"/>
              </p:ext>
            </p:extLst>
          </p:nvPr>
        </p:nvGraphicFramePr>
        <p:xfrm>
          <a:off x="5858995" y="3033371"/>
          <a:ext cx="4835899" cy="2838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527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FB715C-2D55-46B9-950E-9EC16385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" y="0"/>
            <a:ext cx="12166356" cy="685800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6CEF91-0814-43DB-AE9C-0AA93AEB7DCF}"/>
              </a:ext>
            </a:extLst>
          </p:cNvPr>
          <p:cNvSpPr/>
          <p:nvPr/>
        </p:nvSpPr>
        <p:spPr>
          <a:xfrm>
            <a:off x="196126" y="188159"/>
            <a:ext cx="86152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Write a query to fetch the total number of boundaries scored by </a:t>
            </a:r>
          </a:p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team from the deliveries_v02 table and order it in descending order of the number of boundaries scored.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batting_team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team,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4 OR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6 THEN 1 ELSE 0 END)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total_boundaries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deliveries_v02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batting_team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total_boundaries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C03A4-50A5-4090-9E92-8CBC957B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" y="2711547"/>
            <a:ext cx="3564987" cy="3941824"/>
          </a:xfrm>
          <a:prstGeom prst="rect">
            <a:avLst/>
          </a:prstGeom>
        </p:spPr>
      </p:pic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61A5351-A2E2-4DE4-9E2A-34BAC474057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9642908"/>
                  </p:ext>
                </p:extLst>
              </p:nvPr>
            </p:nvGraphicFramePr>
            <p:xfrm>
              <a:off x="5163427" y="2496483"/>
              <a:ext cx="6517340" cy="38458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61A5351-A2E2-4DE4-9E2A-34BAC47405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3427" y="2496483"/>
                <a:ext cx="6517340" cy="3845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69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6F0B6-87E3-412E-8296-E8C02F68E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8636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12DD0C-3187-491F-8F39-FDCBF4C61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2" y="2340318"/>
            <a:ext cx="3143239" cy="4222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B78BEE-9AC5-4D6A-BF45-2FB600EE244A}"/>
              </a:ext>
            </a:extLst>
          </p:cNvPr>
          <p:cNvSpPr/>
          <p:nvPr/>
        </p:nvSpPr>
        <p:spPr>
          <a:xfrm>
            <a:off x="161365" y="169232"/>
            <a:ext cx="76355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Write a query to fetch the total number of dot balls bowled by each</a:t>
            </a:r>
          </a:p>
          <a:p>
            <a:r>
              <a:rPr lang="en-IN" sz="16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and order it in descending order of the total number of dot balls bowled.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bowling_team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team,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SUM(CASE WHEN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batsman_runs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0 THEN 1 ELSE 0 END) AS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total_dot_balls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deliveries</a:t>
            </a: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bowling_team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IN" sz="1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total_dot_balls</a:t>
            </a: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 limit 15;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8452F07C-A0E1-47FE-A23F-C1C9275F5C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1443001"/>
                  </p:ext>
                </p:extLst>
              </p:nvPr>
            </p:nvGraphicFramePr>
            <p:xfrm>
              <a:off x="4365813" y="2116197"/>
              <a:ext cx="7503484" cy="422237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8452F07C-A0E1-47FE-A23F-C1C9275F5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5813" y="2116197"/>
                <a:ext cx="7503484" cy="4222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6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1265</TotalTime>
  <Words>3734</Words>
  <Application>Microsoft Office PowerPoint</Application>
  <PresentationFormat>Widescreen</PresentationFormat>
  <Paragraphs>334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Bodoni MT Black</vt:lpstr>
      <vt:lpstr>Broadway</vt:lpstr>
      <vt:lpstr>Calibri</vt:lpstr>
      <vt:lpstr>Century Gothic</vt:lpstr>
      <vt:lpstr>Wingdings 3</vt:lpstr>
      <vt:lpstr>Ion</vt:lpstr>
      <vt:lpstr>IPL MATCHES </vt:lpstr>
      <vt:lpstr>PowerPoint Presentation</vt:lpstr>
      <vt:lpstr>1. Create and Import IPL Match, and ipl_ball and create the table name of Matches from Ipl_matches and Deliveries from IPl_ball.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MATCHES</dc:title>
  <dc:creator>Deepesh Dubey</dc:creator>
  <cp:lastModifiedBy>Deepesh Dubey</cp:lastModifiedBy>
  <cp:revision>151</cp:revision>
  <dcterms:created xsi:type="dcterms:W3CDTF">2024-03-02T16:59:11Z</dcterms:created>
  <dcterms:modified xsi:type="dcterms:W3CDTF">2024-03-04T10:00:18Z</dcterms:modified>
</cp:coreProperties>
</file>